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0"/>
  </p:notesMasterIdLst>
  <p:sldIdLst>
    <p:sldId id="256" r:id="rId2"/>
    <p:sldId id="257" r:id="rId3"/>
    <p:sldId id="258" r:id="rId4"/>
    <p:sldId id="259" r:id="rId5"/>
    <p:sldId id="260" r:id="rId6"/>
    <p:sldId id="261" r:id="rId7"/>
    <p:sldId id="262" r:id="rId8"/>
    <p:sldId id="263" r:id="rId9"/>
  </p:sldIdLst>
  <p:sldSz cx="14630400" cy="8229600"/>
  <p:notesSz cx="8229600" cy="14630400"/>
  <p:embeddedFontLst>
    <p:embeddedFont>
      <p:font typeface="Calibri" panose="020F0502020204030204" pitchFamily="34" charset="0"/>
      <p:regular r:id="rId11"/>
      <p:bold r:id="rId12"/>
      <p:italic r:id="rId13"/>
      <p:boldItalic r:id="rId14"/>
    </p:embeddedFont>
    <p:embeddedFont>
      <p:font typeface="Instrument Sans Medium" panose="020B0604020202020204" charset="0"/>
      <p:regular r:id="rId15"/>
    </p:embeddedFont>
    <p:embeddedFont>
      <p:font typeface="Open Sans" panose="020B0606030504020204" pitchFamily="34" charset="0"/>
      <p:regular r:id="rId16"/>
      <p:bold r:id="rId17"/>
    </p:embeddedFont>
    <p:embeddedFont>
      <p:font typeface="Open Sans Bold" panose="020B0806030504020204" pitchFamily="34" charset="0"/>
      <p:bold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F1F1F"/>
    <a:srgbClr val="3E3E3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73" d="100"/>
          <a:sy n="73" d="100"/>
        </p:scale>
        <p:origin x="485"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3.fntdata"/><Relationship Id="rId18"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font" Target="fonts/font2.fntdata"/><Relationship Id="rId17"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font" Target="fonts/font6.fntdata"/><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font" Target="fonts/font5.fntdata"/><Relationship Id="rId10" Type="http://schemas.openxmlformats.org/officeDocument/2006/relationships/notesMaster" Target="notesMasters/notesMaster1.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4.fntdata"/><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83499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00000"/>
          </a:solidFill>
          <a:ln/>
        </p:spPr>
      </p:sp>
      <p:sp>
        <p:nvSpPr>
          <p:cNvPr id="3" name="Shape 1"/>
          <p:cNvSpPr/>
          <p:nvPr/>
        </p:nvSpPr>
        <p:spPr>
          <a:xfrm>
            <a:off x="0" y="0"/>
            <a:ext cx="14630400" cy="8229600"/>
          </a:xfrm>
          <a:prstGeom prst="rect">
            <a:avLst/>
          </a:prstGeom>
          <a:solidFill>
            <a:srgbClr val="1F1F1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00000"/>
          </a:solidFill>
          <a:ln/>
        </p:spPr>
      </p:sp>
      <p:sp>
        <p:nvSpPr>
          <p:cNvPr id="3" name="Shape 1"/>
          <p:cNvSpPr/>
          <p:nvPr/>
        </p:nvSpPr>
        <p:spPr>
          <a:xfrm>
            <a:off x="0" y="0"/>
            <a:ext cx="14630400" cy="8229600"/>
          </a:xfrm>
          <a:prstGeom prst="rect">
            <a:avLst/>
          </a:prstGeom>
          <a:solidFill>
            <a:srgbClr val="1F1F1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00000"/>
          </a:solidFill>
          <a:ln/>
        </p:spPr>
      </p:sp>
      <p:sp>
        <p:nvSpPr>
          <p:cNvPr id="3" name="Shape 1"/>
          <p:cNvSpPr/>
          <p:nvPr/>
        </p:nvSpPr>
        <p:spPr>
          <a:xfrm>
            <a:off x="0" y="0"/>
            <a:ext cx="14630400" cy="8229600"/>
          </a:xfrm>
          <a:prstGeom prst="rect">
            <a:avLst/>
          </a:prstGeom>
          <a:solidFill>
            <a:srgbClr val="1F1F1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00000"/>
          </a:solidFill>
          <a:ln/>
        </p:spPr>
      </p:sp>
      <p:sp>
        <p:nvSpPr>
          <p:cNvPr id="3" name="Shape 1"/>
          <p:cNvSpPr/>
          <p:nvPr/>
        </p:nvSpPr>
        <p:spPr>
          <a:xfrm>
            <a:off x="0" y="0"/>
            <a:ext cx="14630400" cy="8229600"/>
          </a:xfrm>
          <a:prstGeom prst="rect">
            <a:avLst/>
          </a:prstGeom>
          <a:solidFill>
            <a:srgbClr val="1F1F1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00000"/>
          </a:solidFill>
          <a:ln/>
        </p:spPr>
      </p:sp>
      <p:sp>
        <p:nvSpPr>
          <p:cNvPr id="3" name="Shape 1"/>
          <p:cNvSpPr/>
          <p:nvPr/>
        </p:nvSpPr>
        <p:spPr>
          <a:xfrm>
            <a:off x="0" y="0"/>
            <a:ext cx="14630400" cy="8229600"/>
          </a:xfrm>
          <a:prstGeom prst="rect">
            <a:avLst/>
          </a:prstGeom>
          <a:solidFill>
            <a:srgbClr val="1F1F1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00000"/>
          </a:solidFill>
          <a:ln/>
        </p:spPr>
      </p:sp>
      <p:sp>
        <p:nvSpPr>
          <p:cNvPr id="3" name="Shape 1"/>
          <p:cNvSpPr/>
          <p:nvPr/>
        </p:nvSpPr>
        <p:spPr>
          <a:xfrm>
            <a:off x="0" y="0"/>
            <a:ext cx="14630400" cy="8229600"/>
          </a:xfrm>
          <a:prstGeom prst="rect">
            <a:avLst/>
          </a:prstGeom>
          <a:solidFill>
            <a:srgbClr val="1F1F1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00000"/>
          </a:solidFill>
          <a:ln/>
        </p:spPr>
      </p:sp>
      <p:sp>
        <p:nvSpPr>
          <p:cNvPr id="3" name="Shape 1"/>
          <p:cNvSpPr/>
          <p:nvPr/>
        </p:nvSpPr>
        <p:spPr>
          <a:xfrm>
            <a:off x="0" y="0"/>
            <a:ext cx="14630400" cy="8229600"/>
          </a:xfrm>
          <a:prstGeom prst="rect">
            <a:avLst/>
          </a:prstGeom>
          <a:solidFill>
            <a:srgbClr val="1F1F1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00000"/>
          </a:solidFill>
          <a:ln/>
        </p:spPr>
      </p:sp>
      <p:sp>
        <p:nvSpPr>
          <p:cNvPr id="3" name="Shape 1"/>
          <p:cNvSpPr/>
          <p:nvPr/>
        </p:nvSpPr>
        <p:spPr>
          <a:xfrm>
            <a:off x="0" y="0"/>
            <a:ext cx="14630400" cy="8229600"/>
          </a:xfrm>
          <a:prstGeom prst="rect">
            <a:avLst/>
          </a:prstGeom>
          <a:solidFill>
            <a:srgbClr val="1F1F1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8.xml"/><Relationship Id="rId5" Type="http://schemas.openxmlformats.org/officeDocument/2006/relationships/image" Target="../media/image1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hyperlink" Target="https://policypal-tpshjvzfvgiynncmrcmayy.streamlit.app/" TargetMode="External"/><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hyperlink" Target="https://github.com/Darshu-07/PolicyPal" TargetMode="Externa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2546985"/>
            <a:ext cx="7556421" cy="1417558"/>
          </a:xfrm>
          <a:prstGeom prst="rect">
            <a:avLst/>
          </a:prstGeom>
          <a:noFill/>
          <a:ln/>
        </p:spPr>
        <p:txBody>
          <a:bodyPr wrap="square" lIns="0" tIns="0" rIns="0" bIns="0" rtlCol="0" anchor="t"/>
          <a:lstStyle/>
          <a:p>
            <a:pPr marL="0" indent="0" algn="l">
              <a:lnSpc>
                <a:spcPts val="5550"/>
              </a:lnSpc>
              <a:buNone/>
            </a:pPr>
            <a:r>
              <a:rPr lang="en-US" sz="4450" dirty="0">
                <a:solidFill>
                  <a:srgbClr val="FEFEFE"/>
                </a:solidFill>
                <a:latin typeface="Instrument Sans Medium" pitchFamily="34" charset="0"/>
                <a:ea typeface="Instrument Sans Medium" pitchFamily="34" charset="-122"/>
                <a:cs typeface="Instrument Sans Medium" pitchFamily="34" charset="-120"/>
              </a:rPr>
              <a:t>PolicyPal: Your Personal Insurance Guide</a:t>
            </a:r>
            <a:endParaRPr lang="en-US" sz="4450" dirty="0"/>
          </a:p>
        </p:txBody>
      </p:sp>
      <p:sp>
        <p:nvSpPr>
          <p:cNvPr id="4" name="Text 1"/>
          <p:cNvSpPr/>
          <p:nvPr/>
        </p:nvSpPr>
        <p:spPr>
          <a:xfrm>
            <a:off x="6280190" y="4304705"/>
            <a:ext cx="7556421" cy="725805"/>
          </a:xfrm>
          <a:prstGeom prst="rect">
            <a:avLst/>
          </a:prstGeom>
          <a:noFill/>
          <a:ln/>
        </p:spPr>
        <p:txBody>
          <a:bodyPr wrap="square" lIns="0" tIns="0" rIns="0" bIns="0" rtlCol="0" anchor="t"/>
          <a:lstStyle/>
          <a:p>
            <a:pPr marL="0" indent="0" algn="l">
              <a:lnSpc>
                <a:spcPts val="2850"/>
              </a:lnSpc>
              <a:buNone/>
            </a:pPr>
            <a:r>
              <a:rPr lang="en-US" sz="1750" dirty="0">
                <a:solidFill>
                  <a:srgbClr val="BFBFBF"/>
                </a:solidFill>
                <a:latin typeface="Open Sans" pitchFamily="34" charset="0"/>
                <a:ea typeface="Open Sans" pitchFamily="34" charset="-122"/>
                <a:cs typeface="Open Sans" pitchFamily="34" charset="-120"/>
              </a:rPr>
              <a:t>Ever wished insurance wasn't so complicated? We've all been there. PolicyPal is here to change that.</a:t>
            </a:r>
            <a:endParaRPr lang="en-US" sz="1750" dirty="0"/>
          </a:p>
        </p:txBody>
      </p:sp>
      <p:sp>
        <p:nvSpPr>
          <p:cNvPr id="7" name="Text 3"/>
          <p:cNvSpPr/>
          <p:nvPr/>
        </p:nvSpPr>
        <p:spPr>
          <a:xfrm>
            <a:off x="6280190" y="5295129"/>
            <a:ext cx="2689979" cy="396835"/>
          </a:xfrm>
          <a:prstGeom prst="rect">
            <a:avLst/>
          </a:prstGeom>
          <a:noFill/>
          <a:ln/>
        </p:spPr>
        <p:txBody>
          <a:bodyPr wrap="none" lIns="0" tIns="0" rIns="0" bIns="0" rtlCol="0" anchor="t"/>
          <a:lstStyle/>
          <a:p>
            <a:pPr marL="0" indent="0" algn="l">
              <a:lnSpc>
                <a:spcPts val="3100"/>
              </a:lnSpc>
              <a:buNone/>
            </a:pPr>
            <a:r>
              <a:rPr lang="en-US" sz="2200" b="1" dirty="0">
                <a:solidFill>
                  <a:srgbClr val="BFBFBF"/>
                </a:solidFill>
                <a:latin typeface="Open Sans Bold" pitchFamily="34" charset="0"/>
                <a:ea typeface="Open Sans Bold" pitchFamily="34" charset="-122"/>
                <a:cs typeface="Open Sans Bold" pitchFamily="34" charset="-120"/>
              </a:rPr>
              <a:t>by Darshan </a:t>
            </a:r>
            <a:r>
              <a:rPr lang="en-US" sz="2200" b="1" dirty="0" err="1">
                <a:solidFill>
                  <a:srgbClr val="BFBFBF"/>
                </a:solidFill>
                <a:latin typeface="Open Sans Bold" pitchFamily="34" charset="0"/>
                <a:ea typeface="Open Sans Bold" pitchFamily="34" charset="-122"/>
                <a:cs typeface="Open Sans Bold" pitchFamily="34" charset="-120"/>
              </a:rPr>
              <a:t>Korde</a:t>
            </a:r>
            <a:endParaRPr lang="en-US" sz="2200" dirty="0"/>
          </a:p>
        </p:txBody>
      </p:sp>
      <p:sp>
        <p:nvSpPr>
          <p:cNvPr id="8" name="TextBox 7">
            <a:extLst>
              <a:ext uri="{FF2B5EF4-FFF2-40B4-BE49-F238E27FC236}">
                <a16:creationId xmlns:a16="http://schemas.microsoft.com/office/drawing/2014/main" id="{3D7CDCB5-BC6B-48E5-8EAB-F3381850ED14}"/>
              </a:ext>
            </a:extLst>
          </p:cNvPr>
          <p:cNvSpPr txBox="1"/>
          <p:nvPr/>
        </p:nvSpPr>
        <p:spPr>
          <a:xfrm>
            <a:off x="12648097" y="7750644"/>
            <a:ext cx="1923393" cy="369332"/>
          </a:xfrm>
          <a:prstGeom prst="rect">
            <a:avLst/>
          </a:prstGeom>
          <a:solidFill>
            <a:srgbClr val="1F1F1F"/>
          </a:solidFill>
          <a:ln>
            <a:noFill/>
          </a:ln>
        </p:spPr>
        <p:txBody>
          <a:bodyPr wrap="square" rtlCol="0">
            <a:spAutoFit/>
          </a:bodyPr>
          <a:lstStyle/>
          <a:p>
            <a:endParaRPr lang="en-IN"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4D9E388-ED78-4D9E-B570-137AC46E74B1}"/>
              </a:ext>
            </a:extLst>
          </p:cNvPr>
          <p:cNvSpPr txBox="1"/>
          <p:nvPr/>
        </p:nvSpPr>
        <p:spPr>
          <a:xfrm>
            <a:off x="12648097" y="7750644"/>
            <a:ext cx="1923393" cy="369332"/>
          </a:xfrm>
          <a:prstGeom prst="rect">
            <a:avLst/>
          </a:prstGeom>
          <a:solidFill>
            <a:srgbClr val="1F1F1F"/>
          </a:solidFill>
          <a:ln>
            <a:noFill/>
          </a:ln>
        </p:spPr>
        <p:txBody>
          <a:bodyPr wrap="square" rtlCol="0">
            <a:spAutoFit/>
          </a:bodyPr>
          <a:lstStyle/>
          <a:p>
            <a:endParaRPr lang="en-IN" dirty="0"/>
          </a:p>
        </p:txBody>
      </p:sp>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2510076"/>
            <a:ext cx="7556421" cy="968848"/>
          </a:xfrm>
          <a:prstGeom prst="rect">
            <a:avLst/>
          </a:prstGeom>
          <a:noFill/>
          <a:ln/>
        </p:spPr>
        <p:txBody>
          <a:bodyPr wrap="square" lIns="0" tIns="0" rIns="0" bIns="0" rtlCol="0" anchor="t"/>
          <a:lstStyle/>
          <a:p>
            <a:pPr marL="0" indent="0" algn="l">
              <a:lnSpc>
                <a:spcPts val="5550"/>
              </a:lnSpc>
              <a:buNone/>
            </a:pPr>
            <a:r>
              <a:rPr lang="en-US" sz="4450" dirty="0">
                <a:solidFill>
                  <a:srgbClr val="FEFEFE"/>
                </a:solidFill>
                <a:latin typeface="Instrument Sans Medium" pitchFamily="34" charset="0"/>
                <a:ea typeface="Instrument Sans Medium" pitchFamily="34" charset="-122"/>
                <a:cs typeface="Instrument Sans Medium" pitchFamily="34" charset="-120"/>
              </a:rPr>
              <a:t>Problem Statement : </a:t>
            </a:r>
            <a:endParaRPr lang="en-US" sz="4450" dirty="0"/>
          </a:p>
        </p:txBody>
      </p:sp>
      <p:sp>
        <p:nvSpPr>
          <p:cNvPr id="4" name="Text 1"/>
          <p:cNvSpPr/>
          <p:nvPr/>
        </p:nvSpPr>
        <p:spPr>
          <a:xfrm>
            <a:off x="793789" y="3478924"/>
            <a:ext cx="7556421" cy="1985860"/>
          </a:xfrm>
          <a:prstGeom prst="rect">
            <a:avLst/>
          </a:prstGeom>
          <a:noFill/>
          <a:ln/>
        </p:spPr>
        <p:txBody>
          <a:bodyPr wrap="square" lIns="0" tIns="0" rIns="0" bIns="0" rtlCol="0" anchor="t"/>
          <a:lstStyle/>
          <a:p>
            <a:pPr marL="285750" indent="-285750" algn="l">
              <a:lnSpc>
                <a:spcPct val="150000"/>
              </a:lnSpc>
              <a:buFont typeface="Arial" panose="020B0604020202020204" pitchFamily="34" charset="0"/>
              <a:buChar char="•"/>
            </a:pPr>
            <a:r>
              <a:rPr lang="en-GB" sz="1750" dirty="0">
                <a:solidFill>
                  <a:srgbClr val="BFBFBF"/>
                </a:solidFill>
                <a:latin typeface="Open Sans" pitchFamily="34" charset="0"/>
                <a:ea typeface="Open Sans" pitchFamily="34" charset="-122"/>
                <a:cs typeface="Open Sans" pitchFamily="34" charset="-120"/>
              </a:rPr>
              <a:t>Insurance documents are long, complex, and hard to understand.</a:t>
            </a:r>
          </a:p>
          <a:p>
            <a:pPr marL="285750" indent="-285750" algn="l">
              <a:lnSpc>
                <a:spcPct val="150000"/>
              </a:lnSpc>
              <a:buFont typeface="Arial" panose="020B0604020202020204" pitchFamily="34" charset="0"/>
              <a:buChar char="•"/>
            </a:pPr>
            <a:r>
              <a:rPr lang="en-GB" sz="1750" dirty="0">
                <a:solidFill>
                  <a:srgbClr val="BFBFBF"/>
                </a:solidFill>
                <a:latin typeface="Open Sans" pitchFamily="34" charset="0"/>
                <a:ea typeface="Open Sans" pitchFamily="34" charset="-122"/>
                <a:cs typeface="Open Sans" pitchFamily="34" charset="-120"/>
              </a:rPr>
              <a:t>People often miss important details like exclusions or claim steps.</a:t>
            </a:r>
          </a:p>
          <a:p>
            <a:pPr marL="285750" indent="-285750" algn="l">
              <a:lnSpc>
                <a:spcPct val="150000"/>
              </a:lnSpc>
              <a:buFont typeface="Arial" panose="020B0604020202020204" pitchFamily="34" charset="0"/>
              <a:buChar char="•"/>
            </a:pPr>
            <a:r>
              <a:rPr lang="en-GB" sz="1750" dirty="0">
                <a:solidFill>
                  <a:srgbClr val="BFBFBF"/>
                </a:solidFill>
                <a:latin typeface="Open Sans" pitchFamily="34" charset="0"/>
                <a:ea typeface="Open Sans" pitchFamily="34" charset="-122"/>
                <a:cs typeface="Open Sans" pitchFamily="34" charset="-120"/>
              </a:rPr>
              <a:t>Choosing the right plan is confusing without expert help.</a:t>
            </a:r>
          </a:p>
          <a:p>
            <a:pPr marL="285750" indent="-285750" algn="l">
              <a:lnSpc>
                <a:spcPct val="150000"/>
              </a:lnSpc>
              <a:buFont typeface="Arial" panose="020B0604020202020204" pitchFamily="34" charset="0"/>
              <a:buChar char="•"/>
            </a:pPr>
            <a:r>
              <a:rPr lang="en-GB" sz="1750" dirty="0">
                <a:solidFill>
                  <a:srgbClr val="BFBFBF"/>
                </a:solidFill>
                <a:latin typeface="Open Sans" pitchFamily="34" charset="0"/>
                <a:ea typeface="Open Sans" pitchFamily="34" charset="-122"/>
                <a:cs typeface="Open Sans" pitchFamily="34" charset="-120"/>
              </a:rPr>
              <a:t>There’s a need for a smart assistant to simplify and guide users</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637555" y="502022"/>
            <a:ext cx="5510996" cy="883453"/>
          </a:xfrm>
          <a:prstGeom prst="rect">
            <a:avLst/>
          </a:prstGeom>
          <a:noFill/>
          <a:ln/>
        </p:spPr>
        <p:txBody>
          <a:bodyPr wrap="none" lIns="0" tIns="0" rIns="0" bIns="0" rtlCol="0" anchor="t"/>
          <a:lstStyle/>
          <a:p>
            <a:pPr marL="0" indent="0" algn="l">
              <a:lnSpc>
                <a:spcPct val="150000"/>
              </a:lnSpc>
              <a:buNone/>
            </a:pPr>
            <a:r>
              <a:rPr lang="en-US" sz="4050" dirty="0">
                <a:solidFill>
                  <a:srgbClr val="FEFEFE"/>
                </a:solidFill>
                <a:latin typeface="Instrument Sans Medium" pitchFamily="34" charset="0"/>
                <a:ea typeface="Instrument Sans Medium" pitchFamily="34" charset="-122"/>
                <a:cs typeface="Instrument Sans Medium" pitchFamily="34" charset="-120"/>
              </a:rPr>
              <a:t>Introducing </a:t>
            </a:r>
            <a:r>
              <a:rPr lang="en-US" sz="4050" dirty="0" err="1">
                <a:solidFill>
                  <a:srgbClr val="FEFEFE"/>
                </a:solidFill>
                <a:latin typeface="Instrument Sans Medium" pitchFamily="34" charset="0"/>
                <a:ea typeface="Instrument Sans Medium" pitchFamily="34" charset="-122"/>
                <a:cs typeface="Instrument Sans Medium" pitchFamily="34" charset="-120"/>
              </a:rPr>
              <a:t>PolicyPal</a:t>
            </a:r>
            <a:r>
              <a:rPr lang="en-US" sz="4050" dirty="0">
                <a:solidFill>
                  <a:srgbClr val="FEFEFE"/>
                </a:solidFill>
                <a:latin typeface="Instrument Sans Medium" pitchFamily="34" charset="0"/>
                <a:ea typeface="Instrument Sans Medium" pitchFamily="34" charset="-122"/>
                <a:cs typeface="Instrument Sans Medium" pitchFamily="34" charset="-120"/>
              </a:rPr>
              <a:t> :</a:t>
            </a:r>
            <a:endParaRPr lang="en-US" sz="4050" dirty="0"/>
          </a:p>
        </p:txBody>
      </p:sp>
      <p:sp>
        <p:nvSpPr>
          <p:cNvPr id="3" name="Text 1"/>
          <p:cNvSpPr/>
          <p:nvPr/>
        </p:nvSpPr>
        <p:spPr>
          <a:xfrm>
            <a:off x="637555" y="1642985"/>
            <a:ext cx="6971935" cy="5619664"/>
          </a:xfrm>
          <a:prstGeom prst="rect">
            <a:avLst/>
          </a:prstGeom>
          <a:noFill/>
          <a:ln/>
        </p:spPr>
        <p:txBody>
          <a:bodyPr wrap="square" lIns="0" tIns="0" rIns="0" bIns="0" rtlCol="0" anchor="t"/>
          <a:lstStyle/>
          <a:p>
            <a:pPr marL="342900" indent="-342900" algn="just">
              <a:lnSpc>
                <a:spcPct val="150000"/>
              </a:lnSpc>
              <a:buFont typeface="Arial" panose="020B0604020202020204" pitchFamily="34" charset="0"/>
              <a:buChar char="•"/>
            </a:pPr>
            <a:r>
              <a:rPr lang="en-GB" sz="2000" dirty="0" err="1">
                <a:solidFill>
                  <a:srgbClr val="BFBFBF"/>
                </a:solidFill>
                <a:latin typeface="Open Sans" pitchFamily="34" charset="0"/>
                <a:ea typeface="Open Sans" pitchFamily="34" charset="-122"/>
                <a:cs typeface="Open Sans" pitchFamily="34" charset="-120"/>
              </a:rPr>
              <a:t>PolicyPal</a:t>
            </a:r>
            <a:r>
              <a:rPr lang="en-GB" sz="2000" dirty="0">
                <a:solidFill>
                  <a:srgbClr val="BFBFBF"/>
                </a:solidFill>
                <a:latin typeface="Open Sans" pitchFamily="34" charset="0"/>
                <a:ea typeface="Open Sans" pitchFamily="34" charset="-122"/>
                <a:cs typeface="Open Sans" pitchFamily="34" charset="-120"/>
              </a:rPr>
              <a:t> is a </a:t>
            </a:r>
            <a:r>
              <a:rPr lang="en-GB" sz="2000" dirty="0" err="1">
                <a:solidFill>
                  <a:srgbClr val="BFBFBF"/>
                </a:solidFill>
                <a:latin typeface="Open Sans" pitchFamily="34" charset="0"/>
                <a:ea typeface="Open Sans" pitchFamily="34" charset="-122"/>
                <a:cs typeface="Open Sans" pitchFamily="34" charset="-120"/>
              </a:rPr>
              <a:t>GenAI</a:t>
            </a:r>
            <a:r>
              <a:rPr lang="en-GB" sz="2000" dirty="0">
                <a:solidFill>
                  <a:srgbClr val="BFBFBF"/>
                </a:solidFill>
                <a:latin typeface="Open Sans" pitchFamily="34" charset="0"/>
                <a:ea typeface="Open Sans" pitchFamily="34" charset="-122"/>
                <a:cs typeface="Open Sans" pitchFamily="34" charset="-120"/>
              </a:rPr>
              <a:t>-powered assistant designed for the insurance sector.</a:t>
            </a:r>
          </a:p>
          <a:p>
            <a:pPr marL="342900" indent="-342900" algn="just">
              <a:lnSpc>
                <a:spcPct val="150000"/>
              </a:lnSpc>
              <a:buFont typeface="Arial" panose="020B0604020202020204" pitchFamily="34" charset="0"/>
              <a:buChar char="•"/>
            </a:pPr>
            <a:r>
              <a:rPr lang="en-GB" sz="2000" dirty="0">
                <a:solidFill>
                  <a:srgbClr val="BFBFBF"/>
                </a:solidFill>
                <a:latin typeface="Open Sans" pitchFamily="34" charset="0"/>
                <a:ea typeface="Open Sans" pitchFamily="34" charset="-122"/>
                <a:cs typeface="Open Sans" pitchFamily="34" charset="-120"/>
              </a:rPr>
              <a:t>It simplifies complex policy documents using natural language summarization.</a:t>
            </a:r>
          </a:p>
          <a:p>
            <a:pPr marL="342900" indent="-342900" algn="just">
              <a:lnSpc>
                <a:spcPct val="150000"/>
              </a:lnSpc>
              <a:buFont typeface="Arial" panose="020B0604020202020204" pitchFamily="34" charset="0"/>
              <a:buChar char="•"/>
            </a:pPr>
            <a:r>
              <a:rPr lang="en-GB" sz="2000" dirty="0">
                <a:solidFill>
                  <a:srgbClr val="BFBFBF"/>
                </a:solidFill>
                <a:latin typeface="Open Sans" pitchFamily="34" charset="0"/>
                <a:ea typeface="Open Sans" pitchFamily="34" charset="-122"/>
                <a:cs typeface="Open Sans" pitchFamily="34" charset="-120"/>
              </a:rPr>
              <a:t>Users can understand coverage, exclusions, and risk in seconds.</a:t>
            </a:r>
          </a:p>
          <a:p>
            <a:pPr marL="342900" indent="-342900" algn="just">
              <a:lnSpc>
                <a:spcPct val="150000"/>
              </a:lnSpc>
              <a:buFont typeface="Arial" panose="020B0604020202020204" pitchFamily="34" charset="0"/>
              <a:buChar char="•"/>
            </a:pPr>
            <a:r>
              <a:rPr lang="en-GB" sz="2000" dirty="0" err="1">
                <a:solidFill>
                  <a:srgbClr val="BFBFBF"/>
                </a:solidFill>
                <a:latin typeface="Open Sans" pitchFamily="34" charset="0"/>
                <a:ea typeface="Open Sans" pitchFamily="34" charset="-122"/>
                <a:cs typeface="Open Sans" pitchFamily="34" charset="-120"/>
              </a:rPr>
              <a:t>PolicyPal</a:t>
            </a:r>
            <a:r>
              <a:rPr lang="en-GB" sz="2000" dirty="0">
                <a:solidFill>
                  <a:srgbClr val="BFBFBF"/>
                </a:solidFill>
                <a:latin typeface="Open Sans" pitchFamily="34" charset="0"/>
                <a:ea typeface="Open Sans" pitchFamily="34" charset="-122"/>
                <a:cs typeface="Open Sans" pitchFamily="34" charset="-120"/>
              </a:rPr>
              <a:t> also helps with claim letter drafting and answering queries.</a:t>
            </a:r>
          </a:p>
          <a:p>
            <a:pPr marL="342900" indent="-342900" algn="just">
              <a:lnSpc>
                <a:spcPct val="150000"/>
              </a:lnSpc>
              <a:buFont typeface="Arial" panose="020B0604020202020204" pitchFamily="34" charset="0"/>
              <a:buChar char="•"/>
            </a:pPr>
            <a:r>
              <a:rPr lang="en-GB" sz="2000" dirty="0">
                <a:solidFill>
                  <a:srgbClr val="BFBFBF"/>
                </a:solidFill>
                <a:latin typeface="Open Sans" pitchFamily="34" charset="0"/>
                <a:ea typeface="Open Sans" pitchFamily="34" charset="-122"/>
                <a:cs typeface="Open Sans" pitchFamily="34" charset="-120"/>
              </a:rPr>
              <a:t>It recommends suitable insurance plans based on age, income, and goals.</a:t>
            </a:r>
          </a:p>
          <a:p>
            <a:pPr marL="342900" indent="-342900" algn="just">
              <a:lnSpc>
                <a:spcPct val="150000"/>
              </a:lnSpc>
              <a:buFont typeface="Arial" panose="020B0604020202020204" pitchFamily="34" charset="0"/>
              <a:buChar char="•"/>
            </a:pPr>
            <a:r>
              <a:rPr lang="en-GB" sz="2000" dirty="0">
                <a:solidFill>
                  <a:srgbClr val="BFBFBF"/>
                </a:solidFill>
                <a:latin typeface="Open Sans" pitchFamily="34" charset="0"/>
                <a:ea typeface="Open Sans" pitchFamily="34" charset="-122"/>
                <a:cs typeface="Open Sans" pitchFamily="34" charset="-120"/>
              </a:rPr>
              <a:t>The goal is to make insurance easy, transparent, and user-friendly.</a:t>
            </a:r>
            <a:endParaRPr lang="en-US" sz="2000" dirty="0"/>
          </a:p>
        </p:txBody>
      </p:sp>
      <p:pic>
        <p:nvPicPr>
          <p:cNvPr id="4" name="Image 0" descr="preencoded.png"/>
          <p:cNvPicPr>
            <a:picLocks noChangeAspect="1"/>
          </p:cNvPicPr>
          <p:nvPr/>
        </p:nvPicPr>
        <p:blipFill>
          <a:blip r:embed="rId3"/>
          <a:stretch>
            <a:fillRect/>
          </a:stretch>
        </p:blipFill>
        <p:spPr>
          <a:xfrm>
            <a:off x="8229388" y="1038342"/>
            <a:ext cx="6342102" cy="6342102"/>
          </a:xfrm>
          <a:prstGeom prst="rect">
            <a:avLst/>
          </a:prstGeom>
        </p:spPr>
      </p:pic>
      <p:sp>
        <p:nvSpPr>
          <p:cNvPr id="5" name="TextBox 4">
            <a:extLst>
              <a:ext uri="{FF2B5EF4-FFF2-40B4-BE49-F238E27FC236}">
                <a16:creationId xmlns:a16="http://schemas.microsoft.com/office/drawing/2014/main" id="{5B0C0C94-7802-4C2F-B466-65D438BE73F5}"/>
              </a:ext>
            </a:extLst>
          </p:cNvPr>
          <p:cNvSpPr txBox="1"/>
          <p:nvPr/>
        </p:nvSpPr>
        <p:spPr>
          <a:xfrm>
            <a:off x="12648097" y="7750644"/>
            <a:ext cx="1923393" cy="464871"/>
          </a:xfrm>
          <a:prstGeom prst="rect">
            <a:avLst/>
          </a:prstGeom>
          <a:solidFill>
            <a:srgbClr val="1F1F1F"/>
          </a:solidFill>
          <a:ln>
            <a:noFill/>
          </a:ln>
        </p:spPr>
        <p:txBody>
          <a:bodyPr wrap="square" rtlCol="0">
            <a:spAutoFit/>
          </a:bodyPr>
          <a:lstStyle/>
          <a:p>
            <a:pPr>
              <a:lnSpc>
                <a:spcPct val="150000"/>
              </a:lnSpc>
            </a:pPr>
            <a:endParaRPr lang="en-IN"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583645"/>
            <a:ext cx="5670590" cy="708779"/>
          </a:xfrm>
          <a:prstGeom prst="rect">
            <a:avLst/>
          </a:prstGeom>
          <a:noFill/>
          <a:ln/>
        </p:spPr>
        <p:txBody>
          <a:bodyPr wrap="none" lIns="0" tIns="0" rIns="0" bIns="0" rtlCol="0" anchor="t"/>
          <a:lstStyle/>
          <a:p>
            <a:pPr marL="0" indent="0" algn="l">
              <a:lnSpc>
                <a:spcPct val="150000"/>
              </a:lnSpc>
              <a:buNone/>
            </a:pPr>
            <a:r>
              <a:rPr lang="en-US" sz="4450" dirty="0">
                <a:solidFill>
                  <a:srgbClr val="FEFEFE"/>
                </a:solidFill>
                <a:latin typeface="Instrument Sans Medium" pitchFamily="34" charset="0"/>
                <a:ea typeface="Instrument Sans Medium" pitchFamily="34" charset="-122"/>
                <a:cs typeface="Instrument Sans Medium" pitchFamily="34" charset="-120"/>
              </a:rPr>
              <a:t>How PolicyPal Works</a:t>
            </a:r>
            <a:endParaRPr lang="en-US" sz="4450" dirty="0"/>
          </a:p>
        </p:txBody>
      </p:sp>
      <p:pic>
        <p:nvPicPr>
          <p:cNvPr id="3" name="Image 0" descr="preencoded.png"/>
          <p:cNvPicPr>
            <a:picLocks noChangeAspect="1"/>
          </p:cNvPicPr>
          <p:nvPr/>
        </p:nvPicPr>
        <p:blipFill>
          <a:blip r:embed="rId3"/>
          <a:stretch>
            <a:fillRect/>
          </a:stretch>
        </p:blipFill>
        <p:spPr>
          <a:xfrm>
            <a:off x="777456" y="1750459"/>
            <a:ext cx="6521410" cy="907256"/>
          </a:xfrm>
          <a:prstGeom prst="rect">
            <a:avLst/>
          </a:prstGeom>
        </p:spPr>
      </p:pic>
      <p:sp>
        <p:nvSpPr>
          <p:cNvPr id="4" name="Text 1"/>
          <p:cNvSpPr/>
          <p:nvPr/>
        </p:nvSpPr>
        <p:spPr>
          <a:xfrm>
            <a:off x="1020603" y="2613541"/>
            <a:ext cx="2835235" cy="354330"/>
          </a:xfrm>
          <a:prstGeom prst="rect">
            <a:avLst/>
          </a:prstGeom>
          <a:noFill/>
          <a:ln/>
        </p:spPr>
        <p:txBody>
          <a:bodyPr wrap="none" lIns="0" tIns="0" rIns="0" bIns="0" rtlCol="0" anchor="t"/>
          <a:lstStyle/>
          <a:p>
            <a:pPr marL="0" indent="0" algn="l">
              <a:lnSpc>
                <a:spcPct val="150000"/>
              </a:lnSpc>
              <a:buNone/>
            </a:pPr>
            <a:r>
              <a:rPr lang="en-US" sz="2200" dirty="0">
                <a:solidFill>
                  <a:srgbClr val="BFBFBF"/>
                </a:solidFill>
                <a:latin typeface="Instrument Sans Medium" pitchFamily="34" charset="0"/>
                <a:ea typeface="Instrument Sans Medium" pitchFamily="34" charset="-122"/>
                <a:cs typeface="Instrument Sans Medium" pitchFamily="34" charset="-120"/>
              </a:rPr>
              <a:t>Upload Your Policy</a:t>
            </a:r>
            <a:endParaRPr lang="en-US" sz="2200" dirty="0"/>
          </a:p>
        </p:txBody>
      </p:sp>
      <p:sp>
        <p:nvSpPr>
          <p:cNvPr id="5" name="Text 2"/>
          <p:cNvSpPr/>
          <p:nvPr/>
        </p:nvSpPr>
        <p:spPr>
          <a:xfrm>
            <a:off x="1020604" y="3063979"/>
            <a:ext cx="6067782" cy="362903"/>
          </a:xfrm>
          <a:prstGeom prst="rect">
            <a:avLst/>
          </a:prstGeom>
          <a:noFill/>
          <a:ln/>
        </p:spPr>
        <p:txBody>
          <a:bodyPr wrap="none" lIns="0" tIns="0" rIns="0" bIns="0" rtlCol="0" anchor="t"/>
          <a:lstStyle/>
          <a:p>
            <a:pPr marL="0" indent="0" algn="l">
              <a:lnSpc>
                <a:spcPct val="150000"/>
              </a:lnSpc>
              <a:buNone/>
            </a:pPr>
            <a:r>
              <a:rPr lang="en-US" sz="1750" dirty="0">
                <a:solidFill>
                  <a:srgbClr val="BFBFBF"/>
                </a:solidFill>
                <a:latin typeface="Open Sans" pitchFamily="34" charset="0"/>
                <a:ea typeface="Open Sans" pitchFamily="34" charset="-122"/>
                <a:cs typeface="Open Sans" pitchFamily="34" charset="-120"/>
              </a:rPr>
              <a:t>Just upload your PDF. PolicyPal gets to work instantly.</a:t>
            </a:r>
            <a:endParaRPr lang="en-US" sz="1750" dirty="0"/>
          </a:p>
        </p:txBody>
      </p:sp>
      <p:pic>
        <p:nvPicPr>
          <p:cNvPr id="6" name="Image 1" descr="preencoded.png"/>
          <p:cNvPicPr>
            <a:picLocks noChangeAspect="1"/>
          </p:cNvPicPr>
          <p:nvPr/>
        </p:nvPicPr>
        <p:blipFill>
          <a:blip r:embed="rId4"/>
          <a:stretch>
            <a:fillRect/>
          </a:stretch>
        </p:blipFill>
        <p:spPr>
          <a:xfrm>
            <a:off x="7399285" y="1729682"/>
            <a:ext cx="6521410" cy="907256"/>
          </a:xfrm>
          <a:prstGeom prst="rect">
            <a:avLst/>
          </a:prstGeom>
        </p:spPr>
      </p:pic>
      <p:sp>
        <p:nvSpPr>
          <p:cNvPr id="7" name="Text 3"/>
          <p:cNvSpPr/>
          <p:nvPr/>
        </p:nvSpPr>
        <p:spPr>
          <a:xfrm>
            <a:off x="7542013" y="2789397"/>
            <a:ext cx="2835235" cy="354330"/>
          </a:xfrm>
          <a:prstGeom prst="rect">
            <a:avLst/>
          </a:prstGeom>
          <a:noFill/>
          <a:ln/>
        </p:spPr>
        <p:txBody>
          <a:bodyPr wrap="none" lIns="0" tIns="0" rIns="0" bIns="0" rtlCol="0" anchor="t"/>
          <a:lstStyle/>
          <a:p>
            <a:pPr marL="0" indent="0" algn="l">
              <a:lnSpc>
                <a:spcPct val="150000"/>
              </a:lnSpc>
              <a:buNone/>
            </a:pPr>
            <a:r>
              <a:rPr lang="en-US" sz="2200" dirty="0">
                <a:solidFill>
                  <a:srgbClr val="BFBFBF"/>
                </a:solidFill>
                <a:latin typeface="Instrument Sans Medium" pitchFamily="34" charset="0"/>
                <a:ea typeface="Instrument Sans Medium" pitchFamily="34" charset="-122"/>
                <a:cs typeface="Instrument Sans Medium" pitchFamily="34" charset="-120"/>
              </a:rPr>
              <a:t>Highlights &amp; Analysis</a:t>
            </a:r>
            <a:endParaRPr lang="en-US" sz="2200" dirty="0"/>
          </a:p>
        </p:txBody>
      </p:sp>
      <p:sp>
        <p:nvSpPr>
          <p:cNvPr id="8" name="Text 4"/>
          <p:cNvSpPr/>
          <p:nvPr/>
        </p:nvSpPr>
        <p:spPr>
          <a:xfrm>
            <a:off x="7542013" y="3148144"/>
            <a:ext cx="6067782" cy="362903"/>
          </a:xfrm>
          <a:prstGeom prst="rect">
            <a:avLst/>
          </a:prstGeom>
          <a:noFill/>
          <a:ln/>
        </p:spPr>
        <p:txBody>
          <a:bodyPr wrap="none" lIns="0" tIns="0" rIns="0" bIns="0" rtlCol="0" anchor="t"/>
          <a:lstStyle/>
          <a:p>
            <a:pPr marL="0" indent="0" algn="l">
              <a:lnSpc>
                <a:spcPct val="150000"/>
              </a:lnSpc>
              <a:buNone/>
            </a:pPr>
            <a:r>
              <a:rPr lang="en-US" sz="1750" dirty="0">
                <a:solidFill>
                  <a:srgbClr val="BFBFBF"/>
                </a:solidFill>
                <a:latin typeface="Open Sans" pitchFamily="34" charset="0"/>
                <a:ea typeface="Open Sans" pitchFamily="34" charset="-122"/>
                <a:cs typeface="Open Sans" pitchFamily="34" charset="-120"/>
              </a:rPr>
              <a:t>Risky terms light up, and you get a clear coverage score.</a:t>
            </a:r>
            <a:endParaRPr lang="en-US" sz="1750" dirty="0"/>
          </a:p>
        </p:txBody>
      </p:sp>
      <p:pic>
        <p:nvPicPr>
          <p:cNvPr id="9" name="Image 2" descr="preencoded.png"/>
          <p:cNvPicPr>
            <a:picLocks noChangeAspect="1"/>
          </p:cNvPicPr>
          <p:nvPr/>
        </p:nvPicPr>
        <p:blipFill>
          <a:blip r:embed="rId5"/>
          <a:stretch>
            <a:fillRect/>
          </a:stretch>
        </p:blipFill>
        <p:spPr>
          <a:xfrm>
            <a:off x="793790" y="3997949"/>
            <a:ext cx="6521410" cy="907256"/>
          </a:xfrm>
          <a:prstGeom prst="rect">
            <a:avLst/>
          </a:prstGeom>
        </p:spPr>
      </p:pic>
      <p:sp>
        <p:nvSpPr>
          <p:cNvPr id="10" name="Text 5"/>
          <p:cNvSpPr/>
          <p:nvPr/>
        </p:nvSpPr>
        <p:spPr>
          <a:xfrm>
            <a:off x="1020604" y="4910588"/>
            <a:ext cx="2835235" cy="354330"/>
          </a:xfrm>
          <a:prstGeom prst="rect">
            <a:avLst/>
          </a:prstGeom>
          <a:noFill/>
          <a:ln/>
        </p:spPr>
        <p:txBody>
          <a:bodyPr wrap="none" lIns="0" tIns="0" rIns="0" bIns="0" rtlCol="0" anchor="t"/>
          <a:lstStyle/>
          <a:p>
            <a:pPr marL="0" indent="0" algn="l">
              <a:lnSpc>
                <a:spcPct val="150000"/>
              </a:lnSpc>
              <a:buNone/>
            </a:pPr>
            <a:r>
              <a:rPr lang="en-US" sz="2200" dirty="0">
                <a:solidFill>
                  <a:srgbClr val="BFBFBF"/>
                </a:solidFill>
                <a:latin typeface="Instrument Sans Medium" pitchFamily="34" charset="0"/>
                <a:ea typeface="Instrument Sans Medium" pitchFamily="34" charset="-122"/>
                <a:cs typeface="Instrument Sans Medium" pitchFamily="34" charset="-120"/>
              </a:rPr>
              <a:t>Q&amp;A and Summaries</a:t>
            </a:r>
            <a:endParaRPr lang="en-US" sz="2200" dirty="0"/>
          </a:p>
        </p:txBody>
      </p:sp>
      <p:sp>
        <p:nvSpPr>
          <p:cNvPr id="11" name="Text 6"/>
          <p:cNvSpPr/>
          <p:nvPr/>
        </p:nvSpPr>
        <p:spPr>
          <a:xfrm>
            <a:off x="1020604" y="5320070"/>
            <a:ext cx="6067782" cy="725805"/>
          </a:xfrm>
          <a:prstGeom prst="rect">
            <a:avLst/>
          </a:prstGeom>
          <a:noFill/>
          <a:ln/>
        </p:spPr>
        <p:txBody>
          <a:bodyPr wrap="square" lIns="0" tIns="0" rIns="0" bIns="0" rtlCol="0" anchor="t"/>
          <a:lstStyle/>
          <a:p>
            <a:pPr marL="0" indent="0" algn="l">
              <a:lnSpc>
                <a:spcPct val="150000"/>
              </a:lnSpc>
              <a:buNone/>
            </a:pPr>
            <a:r>
              <a:rPr lang="en-US" sz="1750" dirty="0">
                <a:solidFill>
                  <a:srgbClr val="BFBFBF"/>
                </a:solidFill>
                <a:latin typeface="Open Sans" pitchFamily="34" charset="0"/>
                <a:ea typeface="Open Sans" pitchFamily="34" charset="-122"/>
                <a:cs typeface="Open Sans" pitchFamily="34" charset="-120"/>
              </a:rPr>
              <a:t>Ask anything or get a simple summary you can download.</a:t>
            </a:r>
            <a:endParaRPr lang="en-US" sz="1750" dirty="0"/>
          </a:p>
        </p:txBody>
      </p:sp>
      <p:pic>
        <p:nvPicPr>
          <p:cNvPr id="12" name="Image 3" descr="preencoded.png"/>
          <p:cNvPicPr>
            <a:picLocks noChangeAspect="1"/>
          </p:cNvPicPr>
          <p:nvPr/>
        </p:nvPicPr>
        <p:blipFill>
          <a:blip r:embed="rId6"/>
          <a:stretch>
            <a:fillRect/>
          </a:stretch>
        </p:blipFill>
        <p:spPr>
          <a:xfrm>
            <a:off x="7399285" y="3997949"/>
            <a:ext cx="6521410" cy="907256"/>
          </a:xfrm>
          <a:prstGeom prst="rect">
            <a:avLst/>
          </a:prstGeom>
        </p:spPr>
      </p:pic>
      <p:sp>
        <p:nvSpPr>
          <p:cNvPr id="13" name="Text 7"/>
          <p:cNvSpPr/>
          <p:nvPr/>
        </p:nvSpPr>
        <p:spPr>
          <a:xfrm>
            <a:off x="7542012" y="4910588"/>
            <a:ext cx="2835235" cy="354330"/>
          </a:xfrm>
          <a:prstGeom prst="rect">
            <a:avLst/>
          </a:prstGeom>
          <a:noFill/>
          <a:ln/>
        </p:spPr>
        <p:txBody>
          <a:bodyPr wrap="none" lIns="0" tIns="0" rIns="0" bIns="0" rtlCol="0" anchor="t"/>
          <a:lstStyle/>
          <a:p>
            <a:pPr marL="0" indent="0" algn="l">
              <a:lnSpc>
                <a:spcPct val="150000"/>
              </a:lnSpc>
              <a:buNone/>
            </a:pPr>
            <a:r>
              <a:rPr lang="en-US" sz="2200" dirty="0">
                <a:solidFill>
                  <a:srgbClr val="BFBFBF"/>
                </a:solidFill>
                <a:latin typeface="Instrument Sans Medium" pitchFamily="34" charset="0"/>
                <a:ea typeface="Instrument Sans Medium" pitchFamily="34" charset="-122"/>
                <a:cs typeface="Instrument Sans Medium" pitchFamily="34" charset="-120"/>
              </a:rPr>
              <a:t>Generate Documents</a:t>
            </a:r>
            <a:endParaRPr lang="en-US" sz="2200" dirty="0"/>
          </a:p>
        </p:txBody>
      </p:sp>
      <p:sp>
        <p:nvSpPr>
          <p:cNvPr id="14" name="Text 8"/>
          <p:cNvSpPr/>
          <p:nvPr/>
        </p:nvSpPr>
        <p:spPr>
          <a:xfrm>
            <a:off x="7542012" y="5299989"/>
            <a:ext cx="6067782" cy="362903"/>
          </a:xfrm>
          <a:prstGeom prst="rect">
            <a:avLst/>
          </a:prstGeom>
          <a:noFill/>
          <a:ln/>
        </p:spPr>
        <p:txBody>
          <a:bodyPr wrap="none" lIns="0" tIns="0" rIns="0" bIns="0" rtlCol="0" anchor="t"/>
          <a:lstStyle/>
          <a:p>
            <a:pPr marL="0" indent="0" algn="l">
              <a:lnSpc>
                <a:spcPct val="150000"/>
              </a:lnSpc>
              <a:buNone/>
            </a:pPr>
            <a:r>
              <a:rPr lang="en-US" sz="1750" dirty="0">
                <a:solidFill>
                  <a:srgbClr val="BFBFBF"/>
                </a:solidFill>
                <a:latin typeface="Open Sans" pitchFamily="34" charset="0"/>
                <a:ea typeface="Open Sans" pitchFamily="34" charset="-122"/>
                <a:cs typeface="Open Sans" pitchFamily="34" charset="-120"/>
              </a:rPr>
              <a:t>Need a claim letter? We'll draft it for you.</a:t>
            </a:r>
            <a:endParaRPr lang="en-US" sz="1750" dirty="0"/>
          </a:p>
        </p:txBody>
      </p:sp>
      <p:pic>
        <p:nvPicPr>
          <p:cNvPr id="16" name="Image 2" descr="preencoded.png">
            <a:extLst>
              <a:ext uri="{FF2B5EF4-FFF2-40B4-BE49-F238E27FC236}">
                <a16:creationId xmlns:a16="http://schemas.microsoft.com/office/drawing/2014/main" id="{B30CCFC1-B244-4D09-AEFC-4E897B17D56C}"/>
              </a:ext>
            </a:extLst>
          </p:cNvPr>
          <p:cNvPicPr>
            <a:picLocks noChangeAspect="1"/>
          </p:cNvPicPr>
          <p:nvPr/>
        </p:nvPicPr>
        <p:blipFill>
          <a:blip r:embed="rId5"/>
          <a:stretch>
            <a:fillRect/>
          </a:stretch>
        </p:blipFill>
        <p:spPr>
          <a:xfrm>
            <a:off x="4281307" y="5910976"/>
            <a:ext cx="6521410" cy="907256"/>
          </a:xfrm>
          <a:prstGeom prst="rect">
            <a:avLst/>
          </a:prstGeom>
        </p:spPr>
      </p:pic>
      <p:sp>
        <p:nvSpPr>
          <p:cNvPr id="18" name="TextBox 17">
            <a:extLst>
              <a:ext uri="{FF2B5EF4-FFF2-40B4-BE49-F238E27FC236}">
                <a16:creationId xmlns:a16="http://schemas.microsoft.com/office/drawing/2014/main" id="{8118FE6E-D7A6-40C8-ABB4-6379D76569B9}"/>
              </a:ext>
            </a:extLst>
          </p:cNvPr>
          <p:cNvSpPr txBox="1"/>
          <p:nvPr/>
        </p:nvSpPr>
        <p:spPr>
          <a:xfrm>
            <a:off x="6726621" y="6153337"/>
            <a:ext cx="1734207" cy="478691"/>
          </a:xfrm>
          <a:prstGeom prst="rect">
            <a:avLst/>
          </a:prstGeom>
          <a:solidFill>
            <a:srgbClr val="3E3E3E"/>
          </a:solidFill>
          <a:ln>
            <a:noFill/>
          </a:ln>
        </p:spPr>
        <p:txBody>
          <a:bodyPr wrap="square" rtlCol="0">
            <a:spAutoFit/>
          </a:bodyPr>
          <a:lstStyle/>
          <a:p>
            <a:pPr>
              <a:lnSpc>
                <a:spcPct val="150000"/>
              </a:lnSpc>
            </a:pPr>
            <a:endParaRPr lang="en-IN" dirty="0"/>
          </a:p>
        </p:txBody>
      </p:sp>
      <p:pic>
        <p:nvPicPr>
          <p:cNvPr id="23" name="Picture 22">
            <a:extLst>
              <a:ext uri="{FF2B5EF4-FFF2-40B4-BE49-F238E27FC236}">
                <a16:creationId xmlns:a16="http://schemas.microsoft.com/office/drawing/2014/main" id="{10F6065C-0350-4777-B0A9-6A7207865E6E}"/>
              </a:ext>
            </a:extLst>
          </p:cNvPr>
          <p:cNvPicPr>
            <a:picLocks noChangeAspect="1"/>
          </p:cNvPicPr>
          <p:nvPr/>
        </p:nvPicPr>
        <p:blipFill>
          <a:blip r:embed="rId7">
            <a:lum bright="70000" contrast="-70000"/>
          </a:blip>
          <a:stretch>
            <a:fillRect/>
          </a:stretch>
        </p:blipFill>
        <p:spPr>
          <a:xfrm>
            <a:off x="7004008" y="6047065"/>
            <a:ext cx="589716" cy="589716"/>
          </a:xfrm>
          <a:prstGeom prst="rect">
            <a:avLst/>
          </a:prstGeom>
        </p:spPr>
      </p:pic>
      <p:sp>
        <p:nvSpPr>
          <p:cNvPr id="25" name="Text 1">
            <a:extLst>
              <a:ext uri="{FF2B5EF4-FFF2-40B4-BE49-F238E27FC236}">
                <a16:creationId xmlns:a16="http://schemas.microsoft.com/office/drawing/2014/main" id="{AF100763-F45B-462D-B73C-F9E7FE60CDB5}"/>
              </a:ext>
            </a:extLst>
          </p:cNvPr>
          <p:cNvSpPr/>
          <p:nvPr/>
        </p:nvSpPr>
        <p:spPr>
          <a:xfrm>
            <a:off x="5786023" y="6931773"/>
            <a:ext cx="3152586" cy="354330"/>
          </a:xfrm>
          <a:prstGeom prst="rect">
            <a:avLst/>
          </a:prstGeom>
          <a:noFill/>
          <a:ln/>
        </p:spPr>
        <p:txBody>
          <a:bodyPr wrap="none" lIns="0" tIns="0" rIns="0" bIns="0" rtlCol="0" anchor="t"/>
          <a:lstStyle/>
          <a:p>
            <a:pPr marL="0" indent="0" algn="l">
              <a:lnSpc>
                <a:spcPct val="150000"/>
              </a:lnSpc>
              <a:buNone/>
            </a:pPr>
            <a:r>
              <a:rPr lang="en-US" sz="2200" dirty="0">
                <a:solidFill>
                  <a:srgbClr val="BFBFBF"/>
                </a:solidFill>
                <a:latin typeface="Instrument Sans Medium" pitchFamily="34" charset="0"/>
                <a:ea typeface="Instrument Sans Medium" pitchFamily="34" charset="-122"/>
                <a:cs typeface="Instrument Sans Medium" pitchFamily="34" charset="-120"/>
              </a:rPr>
              <a:t>Recommend Insurance </a:t>
            </a:r>
            <a:endParaRPr lang="en-US" sz="2200" dirty="0"/>
          </a:p>
        </p:txBody>
      </p:sp>
      <p:sp>
        <p:nvSpPr>
          <p:cNvPr id="27" name="Text 2">
            <a:extLst>
              <a:ext uri="{FF2B5EF4-FFF2-40B4-BE49-F238E27FC236}">
                <a16:creationId xmlns:a16="http://schemas.microsoft.com/office/drawing/2014/main" id="{8FE55406-B6A2-4AAB-857D-99135CA4519A}"/>
              </a:ext>
            </a:extLst>
          </p:cNvPr>
          <p:cNvSpPr/>
          <p:nvPr/>
        </p:nvSpPr>
        <p:spPr>
          <a:xfrm>
            <a:off x="5208309" y="7379665"/>
            <a:ext cx="4667406" cy="362903"/>
          </a:xfrm>
          <a:prstGeom prst="rect">
            <a:avLst/>
          </a:prstGeom>
          <a:noFill/>
          <a:ln/>
        </p:spPr>
        <p:txBody>
          <a:bodyPr wrap="none" lIns="0" tIns="0" rIns="0" bIns="0" rtlCol="0" anchor="t"/>
          <a:lstStyle/>
          <a:p>
            <a:pPr>
              <a:lnSpc>
                <a:spcPct val="150000"/>
              </a:lnSpc>
            </a:pPr>
            <a:r>
              <a:rPr lang="en-IN" sz="1750" dirty="0">
                <a:solidFill>
                  <a:srgbClr val="BFBFBF"/>
                </a:solidFill>
                <a:latin typeface="Open Sans" pitchFamily="34" charset="0"/>
                <a:ea typeface="Open Sans" pitchFamily="34" charset="-122"/>
                <a:cs typeface="Open Sans" pitchFamily="34" charset="-120"/>
              </a:rPr>
              <a:t>Recommend best insurance via InsureWise</a:t>
            </a:r>
          </a:p>
          <a:p>
            <a:pPr marL="0" indent="0" algn="l">
              <a:lnSpc>
                <a:spcPct val="150000"/>
              </a:lnSpc>
              <a:buNone/>
            </a:pPr>
            <a:endParaRPr lang="en-US" sz="1750" dirty="0"/>
          </a:p>
        </p:txBody>
      </p:sp>
      <p:sp>
        <p:nvSpPr>
          <p:cNvPr id="28" name="TextBox 27">
            <a:extLst>
              <a:ext uri="{FF2B5EF4-FFF2-40B4-BE49-F238E27FC236}">
                <a16:creationId xmlns:a16="http://schemas.microsoft.com/office/drawing/2014/main" id="{19335409-677F-4134-A2DA-7314A7D9EF6B}"/>
              </a:ext>
            </a:extLst>
          </p:cNvPr>
          <p:cNvSpPr txBox="1"/>
          <p:nvPr/>
        </p:nvSpPr>
        <p:spPr>
          <a:xfrm>
            <a:off x="12648097" y="7750644"/>
            <a:ext cx="1923393" cy="369332"/>
          </a:xfrm>
          <a:prstGeom prst="rect">
            <a:avLst/>
          </a:prstGeom>
          <a:solidFill>
            <a:srgbClr val="1F1F1F"/>
          </a:solidFill>
          <a:ln>
            <a:noFill/>
          </a:ln>
        </p:spPr>
        <p:txBody>
          <a:bodyPr wrap="square" rtlCol="0">
            <a:spAutoFit/>
          </a:bodyPr>
          <a:lstStyle/>
          <a:p>
            <a:endParaRPr lang="en-IN"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801297"/>
            <a:ext cx="7556421" cy="2066510"/>
          </a:xfrm>
          <a:prstGeom prst="rect">
            <a:avLst/>
          </a:prstGeom>
          <a:noFill/>
          <a:ln/>
        </p:spPr>
        <p:txBody>
          <a:bodyPr wrap="square" lIns="0" tIns="0" rIns="0" bIns="0" rtlCol="0" anchor="t"/>
          <a:lstStyle/>
          <a:p>
            <a:pPr marL="0" indent="0" algn="l">
              <a:lnSpc>
                <a:spcPct val="150000"/>
              </a:lnSpc>
              <a:buNone/>
            </a:pPr>
            <a:r>
              <a:rPr lang="en-US" sz="4450" dirty="0">
                <a:solidFill>
                  <a:srgbClr val="FEFEFE"/>
                </a:solidFill>
                <a:latin typeface="Instrument Sans Medium" pitchFamily="34" charset="0"/>
                <a:ea typeface="Instrument Sans Medium" pitchFamily="34" charset="-122"/>
                <a:cs typeface="Instrument Sans Medium" pitchFamily="34" charset="-120"/>
              </a:rPr>
              <a:t>Why Local AI? </a:t>
            </a:r>
          </a:p>
          <a:p>
            <a:pPr marL="0" indent="0" algn="l">
              <a:lnSpc>
                <a:spcPct val="150000"/>
              </a:lnSpc>
              <a:buNone/>
            </a:pPr>
            <a:r>
              <a:rPr lang="en-US" sz="4450" dirty="0">
                <a:solidFill>
                  <a:srgbClr val="FEFEFE"/>
                </a:solidFill>
                <a:latin typeface="Instrument Sans Medium" pitchFamily="34" charset="0"/>
                <a:ea typeface="Instrument Sans Medium" pitchFamily="34" charset="-122"/>
                <a:cs typeface="Instrument Sans Medium" pitchFamily="34" charset="-120"/>
              </a:rPr>
              <a:t>Privacy &amp; Performance</a:t>
            </a:r>
            <a:endParaRPr lang="en-US" sz="4450" dirty="0"/>
          </a:p>
        </p:txBody>
      </p:sp>
      <p:sp>
        <p:nvSpPr>
          <p:cNvPr id="4" name="Text 1"/>
          <p:cNvSpPr/>
          <p:nvPr/>
        </p:nvSpPr>
        <p:spPr>
          <a:xfrm>
            <a:off x="793790" y="4267794"/>
            <a:ext cx="7556421" cy="1596977"/>
          </a:xfrm>
          <a:prstGeom prst="rect">
            <a:avLst/>
          </a:prstGeom>
          <a:noFill/>
          <a:ln/>
        </p:spPr>
        <p:txBody>
          <a:bodyPr wrap="square" lIns="0" tIns="0" rIns="0" bIns="0" rtlCol="0" anchor="t"/>
          <a:lstStyle/>
          <a:p>
            <a:pPr marL="0" indent="0" algn="l">
              <a:lnSpc>
                <a:spcPct val="150000"/>
              </a:lnSpc>
              <a:buNone/>
            </a:pPr>
            <a:r>
              <a:rPr lang="en-US" sz="2000" dirty="0">
                <a:solidFill>
                  <a:srgbClr val="BFBFBF"/>
                </a:solidFill>
                <a:latin typeface="Open Sans" pitchFamily="34" charset="0"/>
                <a:ea typeface="Open Sans" pitchFamily="34" charset="-122"/>
                <a:cs typeface="Open Sans" pitchFamily="34" charset="-120"/>
              </a:rPr>
              <a:t>You might be wondering about the "AI" part. We use local AI models like Mistral and LLaMA2, and that's a big deal. It means your sensitive insurance data stays private—it never leaves your device or our secure environment. Plus, it's super fast!</a:t>
            </a:r>
            <a:endParaRPr lang="en-US" sz="20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21638" y="410513"/>
            <a:ext cx="5868348" cy="1139071"/>
          </a:xfrm>
          <a:prstGeom prst="rect">
            <a:avLst/>
          </a:prstGeom>
          <a:noFill/>
          <a:ln/>
        </p:spPr>
        <p:txBody>
          <a:bodyPr wrap="none" lIns="0" tIns="0" rIns="0" bIns="0" rtlCol="0" anchor="t"/>
          <a:lstStyle/>
          <a:p>
            <a:pPr marL="0" indent="0" algn="l">
              <a:lnSpc>
                <a:spcPct val="150000"/>
              </a:lnSpc>
              <a:buNone/>
            </a:pPr>
            <a:r>
              <a:rPr lang="en-US" sz="4050" dirty="0">
                <a:solidFill>
                  <a:srgbClr val="FEFEFE"/>
                </a:solidFill>
                <a:latin typeface="Instrument Sans Medium" pitchFamily="34" charset="0"/>
                <a:ea typeface="Instrument Sans Medium" pitchFamily="34" charset="-122"/>
                <a:cs typeface="Instrument Sans Medium" pitchFamily="34" charset="-120"/>
              </a:rPr>
              <a:t>Behind the Scenes: </a:t>
            </a:r>
          </a:p>
          <a:p>
            <a:pPr marL="0" indent="0" algn="l">
              <a:lnSpc>
                <a:spcPct val="150000"/>
              </a:lnSpc>
              <a:buNone/>
            </a:pPr>
            <a:r>
              <a:rPr lang="en-US" sz="4050" dirty="0">
                <a:solidFill>
                  <a:srgbClr val="FEFEFE"/>
                </a:solidFill>
                <a:latin typeface="Instrument Sans Medium" pitchFamily="34" charset="0"/>
                <a:ea typeface="Instrument Sans Medium" pitchFamily="34" charset="-122"/>
                <a:cs typeface="Instrument Sans Medium" pitchFamily="34" charset="-120"/>
              </a:rPr>
              <a:t>Our Tech Stack</a:t>
            </a:r>
            <a:endParaRPr lang="en-US" sz="4050" dirty="0"/>
          </a:p>
        </p:txBody>
      </p:sp>
      <p:sp>
        <p:nvSpPr>
          <p:cNvPr id="3" name="Text 1"/>
          <p:cNvSpPr/>
          <p:nvPr/>
        </p:nvSpPr>
        <p:spPr>
          <a:xfrm>
            <a:off x="721638" y="2866371"/>
            <a:ext cx="6342102" cy="329922"/>
          </a:xfrm>
          <a:prstGeom prst="rect">
            <a:avLst/>
          </a:prstGeom>
          <a:noFill/>
          <a:ln/>
        </p:spPr>
        <p:txBody>
          <a:bodyPr wrap="none" lIns="0" tIns="0" rIns="0" bIns="0" rtlCol="0" anchor="t"/>
          <a:lstStyle/>
          <a:p>
            <a:pPr marL="342900" indent="-342900" algn="l">
              <a:lnSpc>
                <a:spcPct val="150000"/>
              </a:lnSpc>
              <a:buSzPct val="100000"/>
              <a:buChar char="•"/>
            </a:pPr>
            <a:r>
              <a:rPr lang="en-US" sz="1600" b="1" dirty="0">
                <a:solidFill>
                  <a:srgbClr val="BFBFBF"/>
                </a:solidFill>
                <a:latin typeface="Open Sans" pitchFamily="34" charset="0"/>
                <a:ea typeface="Open Sans" pitchFamily="34" charset="-122"/>
                <a:cs typeface="Open Sans" pitchFamily="34" charset="-120"/>
              </a:rPr>
              <a:t>Streamlit:</a:t>
            </a:r>
            <a:r>
              <a:rPr lang="en-US" sz="1600" dirty="0">
                <a:solidFill>
                  <a:srgbClr val="BFBFBF"/>
                </a:solidFill>
                <a:latin typeface="Open Sans" pitchFamily="34" charset="0"/>
                <a:ea typeface="Open Sans" pitchFamily="34" charset="-122"/>
                <a:cs typeface="Open Sans" pitchFamily="34" charset="-120"/>
              </a:rPr>
              <a:t> Our user-friendly interface.</a:t>
            </a:r>
            <a:endParaRPr lang="en-US" sz="1600" dirty="0"/>
          </a:p>
        </p:txBody>
      </p:sp>
      <p:sp>
        <p:nvSpPr>
          <p:cNvPr id="4" name="Text 2"/>
          <p:cNvSpPr/>
          <p:nvPr/>
        </p:nvSpPr>
        <p:spPr>
          <a:xfrm>
            <a:off x="721638" y="3408105"/>
            <a:ext cx="6342102" cy="329922"/>
          </a:xfrm>
          <a:prstGeom prst="rect">
            <a:avLst/>
          </a:prstGeom>
          <a:noFill/>
          <a:ln/>
        </p:spPr>
        <p:txBody>
          <a:bodyPr wrap="none" lIns="0" tIns="0" rIns="0" bIns="0" rtlCol="0" anchor="t"/>
          <a:lstStyle/>
          <a:p>
            <a:pPr marL="342900" indent="-342900" algn="l">
              <a:lnSpc>
                <a:spcPct val="150000"/>
              </a:lnSpc>
              <a:buSzPct val="100000"/>
              <a:buChar char="•"/>
            </a:pPr>
            <a:r>
              <a:rPr lang="en-US" sz="1600" b="1" dirty="0">
                <a:solidFill>
                  <a:srgbClr val="BFBFBF"/>
                </a:solidFill>
                <a:latin typeface="Open Sans" pitchFamily="34" charset="0"/>
                <a:ea typeface="Open Sans" pitchFamily="34" charset="-122"/>
                <a:cs typeface="Open Sans" pitchFamily="34" charset="-120"/>
              </a:rPr>
              <a:t>PyMuPDF:</a:t>
            </a:r>
            <a:r>
              <a:rPr lang="en-US" sz="1600" dirty="0">
                <a:solidFill>
                  <a:srgbClr val="BFBFBF"/>
                </a:solidFill>
                <a:latin typeface="Open Sans" pitchFamily="34" charset="0"/>
                <a:ea typeface="Open Sans" pitchFamily="34" charset="-122"/>
                <a:cs typeface="Open Sans" pitchFamily="34" charset="-120"/>
              </a:rPr>
              <a:t> For handling those tricky PDFs.</a:t>
            </a:r>
            <a:endParaRPr lang="en-US" sz="1600" dirty="0"/>
          </a:p>
        </p:txBody>
      </p:sp>
      <p:sp>
        <p:nvSpPr>
          <p:cNvPr id="5" name="Text 3"/>
          <p:cNvSpPr/>
          <p:nvPr/>
        </p:nvSpPr>
        <p:spPr>
          <a:xfrm>
            <a:off x="721638" y="3949839"/>
            <a:ext cx="6342102" cy="329922"/>
          </a:xfrm>
          <a:prstGeom prst="rect">
            <a:avLst/>
          </a:prstGeom>
          <a:noFill/>
          <a:ln/>
        </p:spPr>
        <p:txBody>
          <a:bodyPr wrap="none" lIns="0" tIns="0" rIns="0" bIns="0" rtlCol="0" anchor="t"/>
          <a:lstStyle/>
          <a:p>
            <a:pPr marL="342900" indent="-342900" algn="l">
              <a:lnSpc>
                <a:spcPct val="150000"/>
              </a:lnSpc>
              <a:buSzPct val="100000"/>
              <a:buChar char="•"/>
            </a:pPr>
            <a:r>
              <a:rPr lang="en-US" sz="1600" b="1" dirty="0">
                <a:solidFill>
                  <a:srgbClr val="BFBFBF"/>
                </a:solidFill>
                <a:latin typeface="Open Sans" pitchFamily="34" charset="0"/>
                <a:ea typeface="Open Sans" pitchFamily="34" charset="-122"/>
                <a:cs typeface="Open Sans" pitchFamily="34" charset="-120"/>
              </a:rPr>
              <a:t>Langchain with Ollama:</a:t>
            </a:r>
            <a:r>
              <a:rPr lang="en-US" sz="1600" dirty="0">
                <a:solidFill>
                  <a:srgbClr val="BFBFBF"/>
                </a:solidFill>
                <a:latin typeface="Open Sans" pitchFamily="34" charset="0"/>
                <a:ea typeface="Open Sans" pitchFamily="34" charset="-122"/>
                <a:cs typeface="Open Sans" pitchFamily="34" charset="-120"/>
              </a:rPr>
              <a:t> Powering our local AI magic.</a:t>
            </a:r>
            <a:endParaRPr lang="en-US" sz="1600" dirty="0"/>
          </a:p>
        </p:txBody>
      </p:sp>
      <p:sp>
        <p:nvSpPr>
          <p:cNvPr id="6" name="Text 4"/>
          <p:cNvSpPr/>
          <p:nvPr/>
        </p:nvSpPr>
        <p:spPr>
          <a:xfrm>
            <a:off x="721638" y="4491573"/>
            <a:ext cx="6342102" cy="659844"/>
          </a:xfrm>
          <a:prstGeom prst="rect">
            <a:avLst/>
          </a:prstGeom>
          <a:noFill/>
          <a:ln/>
        </p:spPr>
        <p:txBody>
          <a:bodyPr wrap="square" lIns="0" tIns="0" rIns="0" bIns="0" rtlCol="0" anchor="t"/>
          <a:lstStyle/>
          <a:p>
            <a:pPr marL="342900" indent="-342900" algn="l">
              <a:lnSpc>
                <a:spcPct val="150000"/>
              </a:lnSpc>
              <a:buSzPct val="100000"/>
              <a:buChar char="•"/>
            </a:pPr>
            <a:r>
              <a:rPr lang="en-US" sz="1600" b="1" dirty="0">
                <a:solidFill>
                  <a:srgbClr val="BFBFBF"/>
                </a:solidFill>
                <a:latin typeface="Open Sans" pitchFamily="34" charset="0"/>
                <a:ea typeface="Open Sans" pitchFamily="34" charset="-122"/>
                <a:cs typeface="Open Sans" pitchFamily="34" charset="-120"/>
              </a:rPr>
              <a:t>ReportLab &amp; Matplotlib:</a:t>
            </a:r>
            <a:r>
              <a:rPr lang="en-US" sz="1600" dirty="0">
                <a:solidFill>
                  <a:srgbClr val="BFBFBF"/>
                </a:solidFill>
                <a:latin typeface="Open Sans" pitchFamily="34" charset="0"/>
                <a:ea typeface="Open Sans" pitchFamily="34" charset="-122"/>
                <a:cs typeface="Open Sans" pitchFamily="34" charset="-120"/>
              </a:rPr>
              <a:t> For generating clean PDFs and visuals.</a:t>
            </a:r>
            <a:endParaRPr lang="en-US" sz="1600" dirty="0"/>
          </a:p>
        </p:txBody>
      </p:sp>
      <p:pic>
        <p:nvPicPr>
          <p:cNvPr id="7" name="Image 0" descr="preencoded.png"/>
          <p:cNvPicPr>
            <a:picLocks noChangeAspect="1"/>
          </p:cNvPicPr>
          <p:nvPr/>
        </p:nvPicPr>
        <p:blipFill>
          <a:blip r:embed="rId3"/>
          <a:stretch>
            <a:fillRect/>
          </a:stretch>
        </p:blipFill>
        <p:spPr>
          <a:xfrm>
            <a:off x="7742445" y="980048"/>
            <a:ext cx="6342102" cy="6342102"/>
          </a:xfrm>
          <a:prstGeom prst="rect">
            <a:avLst/>
          </a:prstGeom>
        </p:spPr>
      </p:pic>
      <p:sp>
        <p:nvSpPr>
          <p:cNvPr id="8" name="TextBox 7">
            <a:extLst>
              <a:ext uri="{FF2B5EF4-FFF2-40B4-BE49-F238E27FC236}">
                <a16:creationId xmlns:a16="http://schemas.microsoft.com/office/drawing/2014/main" id="{B6B1F307-1822-4575-8F2A-C2EAABA0C03C}"/>
              </a:ext>
            </a:extLst>
          </p:cNvPr>
          <p:cNvSpPr txBox="1"/>
          <p:nvPr/>
        </p:nvSpPr>
        <p:spPr>
          <a:xfrm>
            <a:off x="12648097" y="7750644"/>
            <a:ext cx="1923393" cy="464871"/>
          </a:xfrm>
          <a:prstGeom prst="rect">
            <a:avLst/>
          </a:prstGeom>
          <a:solidFill>
            <a:srgbClr val="1F1F1F"/>
          </a:solidFill>
          <a:ln>
            <a:noFill/>
          </a:ln>
        </p:spPr>
        <p:txBody>
          <a:bodyPr wrap="square" rtlCol="0">
            <a:spAutoFit/>
          </a:bodyPr>
          <a:lstStyle/>
          <a:p>
            <a:pPr>
              <a:lnSpc>
                <a:spcPct val="150000"/>
              </a:lnSpc>
            </a:pPr>
            <a:endParaRPr lang="en-IN"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93790" y="1994583"/>
            <a:ext cx="6879669" cy="708779"/>
          </a:xfrm>
          <a:prstGeom prst="rect">
            <a:avLst/>
          </a:prstGeom>
          <a:noFill/>
          <a:ln/>
        </p:spPr>
        <p:txBody>
          <a:bodyPr wrap="none" lIns="0" tIns="0" rIns="0" bIns="0" rtlCol="0" anchor="t"/>
          <a:lstStyle/>
          <a:p>
            <a:pPr marL="0" indent="0" algn="l">
              <a:lnSpc>
                <a:spcPct val="150000"/>
              </a:lnSpc>
              <a:buNone/>
            </a:pPr>
            <a:r>
              <a:rPr lang="en-US" sz="4450" dirty="0">
                <a:solidFill>
                  <a:srgbClr val="FEFEFE"/>
                </a:solidFill>
                <a:latin typeface="Instrument Sans Medium" pitchFamily="34" charset="0"/>
                <a:ea typeface="Instrument Sans Medium" pitchFamily="34" charset="-122"/>
                <a:cs typeface="Instrument Sans Medium" pitchFamily="34" charset="-120"/>
              </a:rPr>
              <a:t>What's Next for PolicyPal?</a:t>
            </a:r>
            <a:endParaRPr lang="en-US" sz="4450" dirty="0"/>
          </a:p>
        </p:txBody>
      </p:sp>
      <p:pic>
        <p:nvPicPr>
          <p:cNvPr id="3" name="Image 0" descr="preencoded.png"/>
          <p:cNvPicPr>
            <a:picLocks noChangeAspect="1"/>
          </p:cNvPicPr>
          <p:nvPr/>
        </p:nvPicPr>
        <p:blipFill>
          <a:blip r:embed="rId3"/>
          <a:stretch>
            <a:fillRect/>
          </a:stretch>
        </p:blipFill>
        <p:spPr>
          <a:xfrm>
            <a:off x="793790" y="3662601"/>
            <a:ext cx="566976" cy="566976"/>
          </a:xfrm>
          <a:prstGeom prst="rect">
            <a:avLst/>
          </a:prstGeom>
        </p:spPr>
      </p:pic>
      <p:sp>
        <p:nvSpPr>
          <p:cNvPr id="4" name="Text 1"/>
          <p:cNvSpPr/>
          <p:nvPr/>
        </p:nvSpPr>
        <p:spPr>
          <a:xfrm>
            <a:off x="793790" y="4513064"/>
            <a:ext cx="2835235" cy="354330"/>
          </a:xfrm>
          <a:prstGeom prst="rect">
            <a:avLst/>
          </a:prstGeom>
          <a:noFill/>
          <a:ln/>
        </p:spPr>
        <p:txBody>
          <a:bodyPr wrap="none" lIns="0" tIns="0" rIns="0" bIns="0" rtlCol="0" anchor="t"/>
          <a:lstStyle/>
          <a:p>
            <a:pPr marL="0" indent="0" algn="l">
              <a:lnSpc>
                <a:spcPct val="150000"/>
              </a:lnSpc>
              <a:buNone/>
            </a:pPr>
            <a:r>
              <a:rPr lang="en-US" sz="2200" dirty="0">
                <a:solidFill>
                  <a:srgbClr val="BFBFBF"/>
                </a:solidFill>
                <a:latin typeface="Instrument Sans Medium" pitchFamily="34" charset="0"/>
                <a:ea typeface="Instrument Sans Medium" pitchFamily="34" charset="-122"/>
                <a:cs typeface="Instrument Sans Medium" pitchFamily="34" charset="-120"/>
              </a:rPr>
              <a:t>Mobile App</a:t>
            </a:r>
            <a:endParaRPr lang="en-US" sz="2200" dirty="0"/>
          </a:p>
        </p:txBody>
      </p:sp>
      <p:sp>
        <p:nvSpPr>
          <p:cNvPr id="5" name="Text 2"/>
          <p:cNvSpPr/>
          <p:nvPr/>
        </p:nvSpPr>
        <p:spPr>
          <a:xfrm>
            <a:off x="793790" y="5003483"/>
            <a:ext cx="4158615" cy="725805"/>
          </a:xfrm>
          <a:prstGeom prst="rect">
            <a:avLst/>
          </a:prstGeom>
          <a:noFill/>
          <a:ln/>
        </p:spPr>
        <p:txBody>
          <a:bodyPr wrap="square" lIns="0" tIns="0" rIns="0" bIns="0" rtlCol="0" anchor="t"/>
          <a:lstStyle/>
          <a:p>
            <a:pPr marL="0" indent="0" algn="l">
              <a:lnSpc>
                <a:spcPct val="150000"/>
              </a:lnSpc>
              <a:buNone/>
            </a:pPr>
            <a:r>
              <a:rPr lang="en-US" sz="1750" dirty="0">
                <a:solidFill>
                  <a:srgbClr val="BFBFBF"/>
                </a:solidFill>
                <a:latin typeface="Open Sans" pitchFamily="34" charset="0"/>
                <a:ea typeface="Open Sans" pitchFamily="34" charset="-122"/>
                <a:cs typeface="Open Sans" pitchFamily="34" charset="-120"/>
              </a:rPr>
              <a:t>Bringing PolicyPal to your phone for on-the-go access.</a:t>
            </a:r>
            <a:endParaRPr lang="en-US" sz="1750" dirty="0"/>
          </a:p>
        </p:txBody>
      </p:sp>
      <p:pic>
        <p:nvPicPr>
          <p:cNvPr id="6" name="Image 1" descr="preencoded.png"/>
          <p:cNvPicPr>
            <a:picLocks noChangeAspect="1"/>
          </p:cNvPicPr>
          <p:nvPr/>
        </p:nvPicPr>
        <p:blipFill>
          <a:blip r:embed="rId4"/>
          <a:stretch>
            <a:fillRect/>
          </a:stretch>
        </p:blipFill>
        <p:spPr>
          <a:xfrm>
            <a:off x="5235893" y="3662601"/>
            <a:ext cx="566976" cy="566976"/>
          </a:xfrm>
          <a:prstGeom prst="rect">
            <a:avLst/>
          </a:prstGeom>
        </p:spPr>
      </p:pic>
      <p:sp>
        <p:nvSpPr>
          <p:cNvPr id="7" name="Text 3"/>
          <p:cNvSpPr/>
          <p:nvPr/>
        </p:nvSpPr>
        <p:spPr>
          <a:xfrm>
            <a:off x="5235893" y="4513064"/>
            <a:ext cx="2835235" cy="354330"/>
          </a:xfrm>
          <a:prstGeom prst="rect">
            <a:avLst/>
          </a:prstGeom>
          <a:noFill/>
          <a:ln/>
        </p:spPr>
        <p:txBody>
          <a:bodyPr wrap="none" lIns="0" tIns="0" rIns="0" bIns="0" rtlCol="0" anchor="t"/>
          <a:lstStyle/>
          <a:p>
            <a:pPr marL="0" indent="0" algn="l">
              <a:lnSpc>
                <a:spcPct val="150000"/>
              </a:lnSpc>
              <a:buNone/>
            </a:pPr>
            <a:r>
              <a:rPr lang="en-US" sz="2200" dirty="0">
                <a:solidFill>
                  <a:srgbClr val="BFBFBF"/>
                </a:solidFill>
                <a:latin typeface="Instrument Sans Medium" pitchFamily="34" charset="0"/>
                <a:ea typeface="Instrument Sans Medium" pitchFamily="34" charset="-122"/>
                <a:cs typeface="Instrument Sans Medium" pitchFamily="34" charset="-120"/>
              </a:rPr>
              <a:t>Proactive Advice</a:t>
            </a:r>
            <a:endParaRPr lang="en-US" sz="2200" dirty="0"/>
          </a:p>
        </p:txBody>
      </p:sp>
      <p:sp>
        <p:nvSpPr>
          <p:cNvPr id="8" name="Text 4"/>
          <p:cNvSpPr/>
          <p:nvPr/>
        </p:nvSpPr>
        <p:spPr>
          <a:xfrm>
            <a:off x="5235893" y="5003483"/>
            <a:ext cx="4158615" cy="725805"/>
          </a:xfrm>
          <a:prstGeom prst="rect">
            <a:avLst/>
          </a:prstGeom>
          <a:noFill/>
          <a:ln/>
        </p:spPr>
        <p:txBody>
          <a:bodyPr wrap="square" lIns="0" tIns="0" rIns="0" bIns="0" rtlCol="0" anchor="t"/>
          <a:lstStyle/>
          <a:p>
            <a:pPr marL="0" indent="0" algn="l">
              <a:lnSpc>
                <a:spcPct val="150000"/>
              </a:lnSpc>
              <a:buNone/>
            </a:pPr>
            <a:r>
              <a:rPr lang="en-US" sz="1750" dirty="0">
                <a:solidFill>
                  <a:srgbClr val="BFBFBF"/>
                </a:solidFill>
                <a:latin typeface="Open Sans" pitchFamily="34" charset="0"/>
                <a:ea typeface="Open Sans" pitchFamily="34" charset="-122"/>
                <a:cs typeface="Open Sans" pitchFamily="34" charset="-120"/>
              </a:rPr>
              <a:t>More personalized recommendations based on life changes.</a:t>
            </a:r>
            <a:endParaRPr lang="en-US" sz="1750" dirty="0"/>
          </a:p>
        </p:txBody>
      </p:sp>
      <p:pic>
        <p:nvPicPr>
          <p:cNvPr id="9" name="Image 2" descr="preencoded.png"/>
          <p:cNvPicPr>
            <a:picLocks noChangeAspect="1"/>
          </p:cNvPicPr>
          <p:nvPr/>
        </p:nvPicPr>
        <p:blipFill>
          <a:blip r:embed="rId5"/>
          <a:stretch>
            <a:fillRect/>
          </a:stretch>
        </p:blipFill>
        <p:spPr>
          <a:xfrm>
            <a:off x="9677995" y="3662601"/>
            <a:ext cx="566976" cy="566976"/>
          </a:xfrm>
          <a:prstGeom prst="rect">
            <a:avLst/>
          </a:prstGeom>
        </p:spPr>
      </p:pic>
      <p:sp>
        <p:nvSpPr>
          <p:cNvPr id="10" name="Text 5"/>
          <p:cNvSpPr/>
          <p:nvPr/>
        </p:nvSpPr>
        <p:spPr>
          <a:xfrm>
            <a:off x="9677995" y="4513064"/>
            <a:ext cx="3259693" cy="354330"/>
          </a:xfrm>
          <a:prstGeom prst="rect">
            <a:avLst/>
          </a:prstGeom>
          <a:noFill/>
          <a:ln/>
        </p:spPr>
        <p:txBody>
          <a:bodyPr wrap="none" lIns="0" tIns="0" rIns="0" bIns="0" rtlCol="0" anchor="t"/>
          <a:lstStyle/>
          <a:p>
            <a:pPr marL="0" indent="0" algn="l">
              <a:lnSpc>
                <a:spcPct val="150000"/>
              </a:lnSpc>
              <a:buNone/>
            </a:pPr>
            <a:r>
              <a:rPr lang="en-US" sz="2200" dirty="0">
                <a:solidFill>
                  <a:srgbClr val="BFBFBF"/>
                </a:solidFill>
                <a:latin typeface="Instrument Sans Medium" pitchFamily="34" charset="0"/>
                <a:ea typeface="Instrument Sans Medium" pitchFamily="34" charset="-122"/>
                <a:cs typeface="Instrument Sans Medium" pitchFamily="34" charset="-120"/>
              </a:rPr>
              <a:t>Multi-Language Support</a:t>
            </a:r>
            <a:endParaRPr lang="en-US" sz="2200" dirty="0"/>
          </a:p>
        </p:txBody>
      </p:sp>
      <p:sp>
        <p:nvSpPr>
          <p:cNvPr id="11" name="Text 6"/>
          <p:cNvSpPr/>
          <p:nvPr/>
        </p:nvSpPr>
        <p:spPr>
          <a:xfrm>
            <a:off x="9677995" y="5003483"/>
            <a:ext cx="4158615" cy="725805"/>
          </a:xfrm>
          <a:prstGeom prst="rect">
            <a:avLst/>
          </a:prstGeom>
          <a:noFill/>
          <a:ln/>
        </p:spPr>
        <p:txBody>
          <a:bodyPr wrap="square" lIns="0" tIns="0" rIns="0" bIns="0" rtlCol="0" anchor="t"/>
          <a:lstStyle/>
          <a:p>
            <a:pPr marL="0" indent="0" algn="l">
              <a:lnSpc>
                <a:spcPct val="150000"/>
              </a:lnSpc>
              <a:buNone/>
            </a:pPr>
            <a:r>
              <a:rPr lang="en-US" sz="1750" dirty="0">
                <a:solidFill>
                  <a:srgbClr val="BFBFBF"/>
                </a:solidFill>
                <a:latin typeface="Open Sans" pitchFamily="34" charset="0"/>
                <a:ea typeface="Open Sans" pitchFamily="34" charset="-122"/>
                <a:cs typeface="Open Sans" pitchFamily="34" charset="-120"/>
              </a:rPr>
              <a:t>Expanding to help even more people understand their policies.</a:t>
            </a:r>
            <a:endParaRPr lang="en-US" sz="1750" dirty="0"/>
          </a:p>
        </p:txBody>
      </p:sp>
      <p:sp>
        <p:nvSpPr>
          <p:cNvPr id="12" name="TextBox 11">
            <a:extLst>
              <a:ext uri="{FF2B5EF4-FFF2-40B4-BE49-F238E27FC236}">
                <a16:creationId xmlns:a16="http://schemas.microsoft.com/office/drawing/2014/main" id="{E8E5A5B7-6B9B-46C9-BAEE-566F347D7893}"/>
              </a:ext>
            </a:extLst>
          </p:cNvPr>
          <p:cNvSpPr txBox="1"/>
          <p:nvPr/>
        </p:nvSpPr>
        <p:spPr>
          <a:xfrm>
            <a:off x="12648097" y="7750644"/>
            <a:ext cx="1923393" cy="369332"/>
          </a:xfrm>
          <a:prstGeom prst="rect">
            <a:avLst/>
          </a:prstGeom>
          <a:solidFill>
            <a:srgbClr val="1F1F1F"/>
          </a:solidFill>
          <a:ln>
            <a:noFill/>
          </a:ln>
        </p:spPr>
        <p:txBody>
          <a:bodyPr wrap="square" rtlCol="0">
            <a:spAutoFit/>
          </a:bodyPr>
          <a:lstStyle/>
          <a:p>
            <a:endParaRPr lang="en-IN"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89" y="1425423"/>
            <a:ext cx="6055400" cy="708779"/>
          </a:xfrm>
          <a:prstGeom prst="rect">
            <a:avLst/>
          </a:prstGeom>
          <a:noFill/>
          <a:ln/>
        </p:spPr>
        <p:txBody>
          <a:bodyPr wrap="none" lIns="0" tIns="0" rIns="0" bIns="0" rtlCol="0" anchor="t"/>
          <a:lstStyle/>
          <a:p>
            <a:pPr marL="0" indent="0" algn="l">
              <a:lnSpc>
                <a:spcPct val="150000"/>
              </a:lnSpc>
              <a:buNone/>
            </a:pPr>
            <a:r>
              <a:rPr lang="en-US" sz="4450" dirty="0">
                <a:solidFill>
                  <a:srgbClr val="FEFEFE"/>
                </a:solidFill>
                <a:latin typeface="Instrument Sans Medium" pitchFamily="34" charset="0"/>
                <a:ea typeface="Instrument Sans Medium" pitchFamily="34" charset="-122"/>
                <a:cs typeface="Instrument Sans Medium" pitchFamily="34" charset="-120"/>
              </a:rPr>
              <a:t>Ready to Try PolicyPal?</a:t>
            </a:r>
            <a:endParaRPr lang="en-US" sz="4450" dirty="0"/>
          </a:p>
        </p:txBody>
      </p:sp>
      <p:sp>
        <p:nvSpPr>
          <p:cNvPr id="4" name="Text 1"/>
          <p:cNvSpPr/>
          <p:nvPr/>
        </p:nvSpPr>
        <p:spPr>
          <a:xfrm>
            <a:off x="793788" y="2685931"/>
            <a:ext cx="7556421" cy="1088708"/>
          </a:xfrm>
          <a:prstGeom prst="rect">
            <a:avLst/>
          </a:prstGeom>
          <a:noFill/>
          <a:ln/>
        </p:spPr>
        <p:txBody>
          <a:bodyPr wrap="square" lIns="0" tIns="0" rIns="0" bIns="0" rtlCol="0" anchor="t"/>
          <a:lstStyle/>
          <a:p>
            <a:pPr marL="0" indent="0" algn="l">
              <a:lnSpc>
                <a:spcPct val="150000"/>
              </a:lnSpc>
              <a:buNone/>
            </a:pPr>
            <a:r>
              <a:rPr lang="en-US" sz="1750" dirty="0">
                <a:solidFill>
                  <a:srgbClr val="BFBFBF"/>
                </a:solidFill>
                <a:latin typeface="Open Sans" pitchFamily="34" charset="0"/>
                <a:ea typeface="Open Sans" pitchFamily="34" charset="-122"/>
                <a:cs typeface="Open Sans" pitchFamily="34" charset="-120"/>
              </a:rPr>
              <a:t>We're excited for you to experience PolicyPal! Scan the QR code or click the button below to check out the app. All the setup instructions are on our GitHub if you want to dive deeper.</a:t>
            </a:r>
            <a:endParaRPr lang="en-US" sz="1750" dirty="0"/>
          </a:p>
        </p:txBody>
      </p:sp>
      <p:pic>
        <p:nvPicPr>
          <p:cNvPr id="5" name="Image 1" descr="preencoded.png">
            <a:hlinkClick r:id="rId4"/>
          </p:cNvPr>
          <p:cNvPicPr>
            <a:picLocks noChangeAspect="1"/>
          </p:cNvPicPr>
          <p:nvPr/>
        </p:nvPicPr>
        <p:blipFill>
          <a:blip r:embed="rId5"/>
          <a:stretch>
            <a:fillRect/>
          </a:stretch>
        </p:blipFill>
        <p:spPr>
          <a:xfrm>
            <a:off x="793788" y="4350917"/>
            <a:ext cx="2449235" cy="623768"/>
          </a:xfrm>
          <a:prstGeom prst="rect">
            <a:avLst/>
          </a:prstGeom>
        </p:spPr>
      </p:pic>
      <p:pic>
        <p:nvPicPr>
          <p:cNvPr id="6" name="Image 2" descr="preencoded.png"/>
          <p:cNvPicPr>
            <a:picLocks noChangeAspect="1"/>
          </p:cNvPicPr>
          <p:nvPr/>
        </p:nvPicPr>
        <p:blipFill>
          <a:blip r:embed="rId6"/>
          <a:stretch>
            <a:fillRect/>
          </a:stretch>
        </p:blipFill>
        <p:spPr>
          <a:xfrm>
            <a:off x="3418521" y="4350917"/>
            <a:ext cx="2774990" cy="623768"/>
          </a:xfrm>
          <a:prstGeom prst="rect">
            <a:avLst/>
          </a:prstGeom>
        </p:spPr>
      </p:pic>
      <p:sp>
        <p:nvSpPr>
          <p:cNvPr id="7" name="Text 1">
            <a:extLst>
              <a:ext uri="{FF2B5EF4-FFF2-40B4-BE49-F238E27FC236}">
                <a16:creationId xmlns:a16="http://schemas.microsoft.com/office/drawing/2014/main" id="{B5194349-321A-4FFE-A00B-74A0D8BC8BBC}"/>
              </a:ext>
            </a:extLst>
          </p:cNvPr>
          <p:cNvSpPr/>
          <p:nvPr/>
        </p:nvSpPr>
        <p:spPr>
          <a:xfrm>
            <a:off x="793789" y="5919499"/>
            <a:ext cx="7556421" cy="1088708"/>
          </a:xfrm>
          <a:prstGeom prst="rect">
            <a:avLst/>
          </a:prstGeom>
          <a:noFill/>
          <a:ln/>
        </p:spPr>
        <p:txBody>
          <a:bodyPr wrap="square" lIns="0" tIns="0" rIns="0" bIns="0" rtlCol="0" anchor="t"/>
          <a:lstStyle/>
          <a:p>
            <a:pPr marL="0" indent="0" algn="l">
              <a:lnSpc>
                <a:spcPct val="150000"/>
              </a:lnSpc>
              <a:buNone/>
            </a:pPr>
            <a:r>
              <a:rPr lang="en-GB" sz="1750" dirty="0">
                <a:solidFill>
                  <a:srgbClr val="BFBFBF"/>
                </a:solidFill>
                <a:latin typeface="Open Sans" pitchFamily="34" charset="0"/>
                <a:ea typeface="Open Sans" pitchFamily="34" charset="-122"/>
                <a:cs typeface="Open Sans" pitchFamily="34" charset="-120"/>
              </a:rPr>
              <a:t>⚠️Due to </a:t>
            </a:r>
            <a:r>
              <a:rPr lang="en-GB" sz="1750" dirty="0" err="1">
                <a:solidFill>
                  <a:srgbClr val="BFBFBF"/>
                </a:solidFill>
                <a:latin typeface="Open Sans" pitchFamily="34" charset="0"/>
                <a:ea typeface="Open Sans" pitchFamily="34" charset="-122"/>
                <a:cs typeface="Open Sans" pitchFamily="34" charset="-120"/>
              </a:rPr>
              <a:t>Streamlit</a:t>
            </a:r>
            <a:r>
              <a:rPr lang="en-GB" sz="1750" dirty="0">
                <a:solidFill>
                  <a:srgbClr val="BFBFBF"/>
                </a:solidFill>
                <a:latin typeface="Open Sans" pitchFamily="34" charset="0"/>
                <a:ea typeface="Open Sans" pitchFamily="34" charset="-122"/>
                <a:cs typeface="Open Sans" pitchFamily="34" charset="-120"/>
              </a:rPr>
              <a:t> Cloud limitations, LLM-based features are available only when running the app locally via </a:t>
            </a:r>
            <a:r>
              <a:rPr lang="en-GB" sz="1750" dirty="0" err="1">
                <a:solidFill>
                  <a:srgbClr val="BFBFBF"/>
                </a:solidFill>
                <a:latin typeface="Open Sans" pitchFamily="34" charset="0"/>
                <a:ea typeface="Open Sans" pitchFamily="34" charset="-122"/>
                <a:cs typeface="Open Sans" pitchFamily="34" charset="-120"/>
              </a:rPr>
              <a:t>Ollama</a:t>
            </a:r>
            <a:r>
              <a:rPr lang="en-GB" sz="1750" dirty="0">
                <a:solidFill>
                  <a:srgbClr val="BFBFBF"/>
                </a:solidFill>
                <a:latin typeface="Open Sans" pitchFamily="34" charset="0"/>
                <a:ea typeface="Open Sans" pitchFamily="34" charset="-122"/>
                <a:cs typeface="Open Sans" pitchFamily="34" charset="-120"/>
              </a:rPr>
              <a:t>. The hosted UI demonstrates the interface only</a:t>
            </a:r>
            <a:endParaRPr lang="en-US" sz="1750" dirty="0"/>
          </a:p>
        </p:txBody>
      </p:sp>
      <p:sp>
        <p:nvSpPr>
          <p:cNvPr id="8" name="TextBox 7">
            <a:extLst>
              <a:ext uri="{FF2B5EF4-FFF2-40B4-BE49-F238E27FC236}">
                <a16:creationId xmlns:a16="http://schemas.microsoft.com/office/drawing/2014/main" id="{C9EF32D6-FD65-4B1C-9828-FA91AFD1EF1B}"/>
              </a:ext>
            </a:extLst>
          </p:cNvPr>
          <p:cNvSpPr txBox="1"/>
          <p:nvPr/>
        </p:nvSpPr>
        <p:spPr>
          <a:xfrm>
            <a:off x="3581398" y="4443051"/>
            <a:ext cx="2449235" cy="369332"/>
          </a:xfrm>
          <a:prstGeom prst="rect">
            <a:avLst/>
          </a:prstGeom>
          <a:solidFill>
            <a:srgbClr val="1F1F1F"/>
          </a:solidFill>
          <a:ln>
            <a:noFill/>
          </a:ln>
        </p:spPr>
        <p:txBody>
          <a:bodyPr wrap="square" rtlCol="0">
            <a:spAutoFit/>
          </a:bodyPr>
          <a:lstStyle/>
          <a:p>
            <a:pPr algn="ctr"/>
            <a:r>
              <a:rPr lang="en-IN" dirty="0">
                <a:solidFill>
                  <a:srgbClr val="FFFF00"/>
                </a:solidFill>
                <a:hlinkClick r:id="rId7">
                  <a:extLst>
                    <a:ext uri="{A12FA001-AC4F-418D-AE19-62706E023703}">
                      <ahyp:hlinkClr xmlns:ahyp="http://schemas.microsoft.com/office/drawing/2018/hyperlinkcolor" val="tx"/>
                    </a:ext>
                  </a:extLst>
                </a:hlinkClick>
              </a:rPr>
              <a:t>UI Interface</a:t>
            </a:r>
            <a:endParaRPr lang="en-IN" dirty="0">
              <a:solidFill>
                <a:srgbClr val="FFFF00"/>
              </a:solidFill>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66</TotalTime>
  <Words>438</Words>
  <Application>Microsoft Office PowerPoint</Application>
  <PresentationFormat>Custom</PresentationFormat>
  <Paragraphs>54</Paragraphs>
  <Slides>8</Slides>
  <Notes>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vt:i4>
      </vt:variant>
    </vt:vector>
  </HeadingPairs>
  <TitlesOfParts>
    <vt:vector size="14" baseType="lpstr">
      <vt:lpstr>Open Sans</vt:lpstr>
      <vt:lpstr>Instrument Sans Medium</vt:lpstr>
      <vt:lpstr>Arial</vt:lpstr>
      <vt:lpstr>Open Sans Bold</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admin</dc:creator>
  <cp:lastModifiedBy>admin</cp:lastModifiedBy>
  <cp:revision>7</cp:revision>
  <dcterms:created xsi:type="dcterms:W3CDTF">2025-06-27T19:39:29Z</dcterms:created>
  <dcterms:modified xsi:type="dcterms:W3CDTF">2025-06-27T21:03:27Z</dcterms:modified>
</cp:coreProperties>
</file>